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0"/>
  </p:notesMasterIdLst>
  <p:sldIdLst>
    <p:sldId id="292" r:id="rId2"/>
    <p:sldId id="367" r:id="rId3"/>
    <p:sldId id="310" r:id="rId4"/>
    <p:sldId id="314" r:id="rId5"/>
    <p:sldId id="337" r:id="rId6"/>
    <p:sldId id="338" r:id="rId7"/>
    <p:sldId id="339" r:id="rId8"/>
    <p:sldId id="366" r:id="rId9"/>
    <p:sldId id="391" r:id="rId10"/>
    <p:sldId id="397" r:id="rId11"/>
    <p:sldId id="392" r:id="rId12"/>
    <p:sldId id="373" r:id="rId13"/>
    <p:sldId id="352" r:id="rId14"/>
    <p:sldId id="354" r:id="rId15"/>
    <p:sldId id="353" r:id="rId16"/>
    <p:sldId id="369" r:id="rId17"/>
    <p:sldId id="356" r:id="rId18"/>
    <p:sldId id="340" r:id="rId19"/>
    <p:sldId id="341" r:id="rId20"/>
    <p:sldId id="342" r:id="rId21"/>
    <p:sldId id="343" r:id="rId22"/>
    <p:sldId id="382" r:id="rId23"/>
    <p:sldId id="383" r:id="rId24"/>
    <p:sldId id="357" r:id="rId25"/>
    <p:sldId id="358" r:id="rId26"/>
    <p:sldId id="393" r:id="rId27"/>
    <p:sldId id="359" r:id="rId28"/>
    <p:sldId id="350" r:id="rId29"/>
    <p:sldId id="346" r:id="rId30"/>
    <p:sldId id="347" r:id="rId31"/>
    <p:sldId id="348" r:id="rId32"/>
    <p:sldId id="349" r:id="rId33"/>
    <p:sldId id="368" r:id="rId34"/>
    <p:sldId id="355" r:id="rId35"/>
    <p:sldId id="372" r:id="rId36"/>
    <p:sldId id="374" r:id="rId37"/>
    <p:sldId id="371" r:id="rId38"/>
    <p:sldId id="345" r:id="rId39"/>
    <p:sldId id="360" r:id="rId40"/>
    <p:sldId id="394" r:id="rId41"/>
    <p:sldId id="384" r:id="rId42"/>
    <p:sldId id="361" r:id="rId43"/>
    <p:sldId id="385" r:id="rId44"/>
    <p:sldId id="362" r:id="rId45"/>
    <p:sldId id="386" r:id="rId46"/>
    <p:sldId id="379" r:id="rId47"/>
    <p:sldId id="388" r:id="rId48"/>
    <p:sldId id="363" r:id="rId49"/>
    <p:sldId id="380" r:id="rId50"/>
    <p:sldId id="389" r:id="rId51"/>
    <p:sldId id="381" r:id="rId52"/>
    <p:sldId id="364" r:id="rId53"/>
    <p:sldId id="395" r:id="rId54"/>
    <p:sldId id="376" r:id="rId55"/>
    <p:sldId id="378" r:id="rId56"/>
    <p:sldId id="377" r:id="rId57"/>
    <p:sldId id="365" r:id="rId58"/>
    <p:sldId id="396" r:id="rId59"/>
  </p:sldIdLst>
  <p:sldSz cx="12192000" cy="6858000"/>
  <p:notesSz cx="69850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C5FB85-98D2-4DD9-A844-0CC9B1F8D223}">
          <p14:sldIdLst>
            <p14:sldId id="292"/>
            <p14:sldId id="367"/>
            <p14:sldId id="310"/>
            <p14:sldId id="314"/>
            <p14:sldId id="337"/>
            <p14:sldId id="338"/>
            <p14:sldId id="339"/>
            <p14:sldId id="366"/>
            <p14:sldId id="391"/>
            <p14:sldId id="397"/>
            <p14:sldId id="392"/>
            <p14:sldId id="373"/>
            <p14:sldId id="352"/>
            <p14:sldId id="354"/>
            <p14:sldId id="353"/>
            <p14:sldId id="369"/>
            <p14:sldId id="356"/>
            <p14:sldId id="340"/>
            <p14:sldId id="341"/>
            <p14:sldId id="342"/>
            <p14:sldId id="343"/>
            <p14:sldId id="382"/>
            <p14:sldId id="383"/>
            <p14:sldId id="357"/>
            <p14:sldId id="358"/>
            <p14:sldId id="393"/>
            <p14:sldId id="359"/>
            <p14:sldId id="350"/>
            <p14:sldId id="346"/>
            <p14:sldId id="347"/>
            <p14:sldId id="348"/>
            <p14:sldId id="349"/>
            <p14:sldId id="368"/>
            <p14:sldId id="355"/>
            <p14:sldId id="372"/>
            <p14:sldId id="374"/>
            <p14:sldId id="371"/>
            <p14:sldId id="345"/>
            <p14:sldId id="360"/>
            <p14:sldId id="394"/>
            <p14:sldId id="384"/>
            <p14:sldId id="361"/>
            <p14:sldId id="385"/>
            <p14:sldId id="362"/>
            <p14:sldId id="386"/>
            <p14:sldId id="379"/>
            <p14:sldId id="388"/>
            <p14:sldId id="363"/>
            <p14:sldId id="380"/>
            <p14:sldId id="389"/>
            <p14:sldId id="381"/>
            <p14:sldId id="364"/>
            <p14:sldId id="395"/>
            <p14:sldId id="376"/>
            <p14:sldId id="378"/>
            <p14:sldId id="377"/>
            <p14:sldId id="365"/>
            <p14:sldId id="3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E5E"/>
    <a:srgbClr val="499100"/>
    <a:srgbClr val="000000"/>
    <a:srgbClr val="4C9115"/>
    <a:srgbClr val="C0E2A8"/>
    <a:srgbClr val="FFEFC9"/>
    <a:srgbClr val="D9D9D9"/>
    <a:srgbClr val="6666FF"/>
    <a:srgbClr val="4C7D15"/>
    <a:srgbClr val="69AF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p:restoredTop sz="91411"/>
  </p:normalViewPr>
  <p:slideViewPr>
    <p:cSldViewPr snapToGrid="0">
      <p:cViewPr varScale="1">
        <p:scale>
          <a:sx n="119" d="100"/>
          <a:sy n="119" d="100"/>
        </p:scale>
        <p:origin x="688" y="192"/>
      </p:cViewPr>
      <p:guideLst/>
    </p:cSldViewPr>
  </p:slideViewPr>
  <p:outlineViewPr>
    <p:cViewPr>
      <p:scale>
        <a:sx n="33" d="100"/>
        <a:sy n="33" d="100"/>
      </p:scale>
      <p:origin x="0" y="-23064"/>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66" Type="http://schemas.microsoft.com/office/2015/10/relationships/revisionInfo" Target="revisionInfo.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5797"/>
          </a:xfrm>
          <a:prstGeom prst="rect">
            <a:avLst/>
          </a:prstGeom>
        </p:spPr>
        <p:txBody>
          <a:bodyPr vert="horz" lIns="92959" tIns="46480" rIns="92959" bIns="46480" rtlCol="0"/>
          <a:lstStyle>
            <a:lvl1pPr algn="l">
              <a:defRPr sz="1300"/>
            </a:lvl1pPr>
          </a:lstStyle>
          <a:p>
            <a:endParaRPr lang="en-US"/>
          </a:p>
        </p:txBody>
      </p:sp>
      <p:sp>
        <p:nvSpPr>
          <p:cNvPr id="3" name="Date Placeholder 2"/>
          <p:cNvSpPr>
            <a:spLocks noGrp="1"/>
          </p:cNvSpPr>
          <p:nvPr>
            <p:ph type="dt" idx="1"/>
          </p:nvPr>
        </p:nvSpPr>
        <p:spPr>
          <a:xfrm>
            <a:off x="3956550" y="0"/>
            <a:ext cx="3026833" cy="465797"/>
          </a:xfrm>
          <a:prstGeom prst="rect">
            <a:avLst/>
          </a:prstGeom>
        </p:spPr>
        <p:txBody>
          <a:bodyPr vert="horz" lIns="92959" tIns="46480" rIns="92959" bIns="46480" rtlCol="0"/>
          <a:lstStyle>
            <a:lvl1pPr algn="r">
              <a:defRPr sz="1300"/>
            </a:lvl1pPr>
          </a:lstStyle>
          <a:p>
            <a:fld id="{349C9D11-3065-504F-BDA9-24A6FCC0BFAF}" type="datetimeFigureOut">
              <a:rPr lang="en-US" smtClean="0"/>
              <a:t>8/16/17</a:t>
            </a:fld>
            <a:endParaRPr lang="en-US"/>
          </a:p>
        </p:txBody>
      </p:sp>
      <p:sp>
        <p:nvSpPr>
          <p:cNvPr id="4" name="Slide Image Placeholder 3"/>
          <p:cNvSpPr>
            <a:spLocks noGrp="1" noRot="1" noChangeAspect="1"/>
          </p:cNvSpPr>
          <p:nvPr>
            <p:ph type="sldImg" idx="2"/>
          </p:nvPr>
        </p:nvSpPr>
        <p:spPr>
          <a:xfrm>
            <a:off x="708025" y="1160463"/>
            <a:ext cx="5568950" cy="3133725"/>
          </a:xfrm>
          <a:prstGeom prst="rect">
            <a:avLst/>
          </a:prstGeom>
          <a:noFill/>
          <a:ln w="12700">
            <a:solidFill>
              <a:prstClr val="black"/>
            </a:solidFill>
          </a:ln>
        </p:spPr>
        <p:txBody>
          <a:bodyPr vert="horz" lIns="92959" tIns="46480" rIns="92959" bIns="46480" rtlCol="0" anchor="ctr"/>
          <a:lstStyle/>
          <a:p>
            <a:endParaRPr lang="en-US"/>
          </a:p>
        </p:txBody>
      </p:sp>
      <p:sp>
        <p:nvSpPr>
          <p:cNvPr id="5" name="Notes Placeholder 4"/>
          <p:cNvSpPr>
            <a:spLocks noGrp="1"/>
          </p:cNvSpPr>
          <p:nvPr>
            <p:ph type="body" sz="quarter" idx="3"/>
          </p:nvPr>
        </p:nvSpPr>
        <p:spPr>
          <a:xfrm>
            <a:off x="698500" y="4467781"/>
            <a:ext cx="5588000" cy="3655457"/>
          </a:xfrm>
          <a:prstGeom prst="rect">
            <a:avLst/>
          </a:prstGeom>
        </p:spPr>
        <p:txBody>
          <a:bodyPr vert="horz" lIns="92959" tIns="46480" rIns="92959" bIns="4648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5796"/>
          </a:xfrm>
          <a:prstGeom prst="rect">
            <a:avLst/>
          </a:prstGeom>
        </p:spPr>
        <p:txBody>
          <a:bodyPr vert="horz" lIns="92959" tIns="46480" rIns="92959" bIns="46480" rtlCol="0" anchor="b"/>
          <a:lstStyle>
            <a:lvl1pPr algn="l">
              <a:defRPr sz="1300"/>
            </a:lvl1pPr>
          </a:lstStyle>
          <a:p>
            <a:endParaRPr lang="en-US"/>
          </a:p>
        </p:txBody>
      </p:sp>
      <p:sp>
        <p:nvSpPr>
          <p:cNvPr id="7" name="Slide Number Placeholder 6"/>
          <p:cNvSpPr>
            <a:spLocks noGrp="1"/>
          </p:cNvSpPr>
          <p:nvPr>
            <p:ph type="sldNum" sz="quarter" idx="5"/>
          </p:nvPr>
        </p:nvSpPr>
        <p:spPr>
          <a:xfrm>
            <a:off x="3956550" y="8817904"/>
            <a:ext cx="3026833" cy="465796"/>
          </a:xfrm>
          <a:prstGeom prst="rect">
            <a:avLst/>
          </a:prstGeom>
        </p:spPr>
        <p:txBody>
          <a:bodyPr vert="horz" lIns="92959" tIns="46480" rIns="92959" bIns="46480" rtlCol="0" anchor="b"/>
          <a:lstStyle>
            <a:lvl1pPr algn="r">
              <a:defRPr sz="1300"/>
            </a:lvl1pPr>
          </a:lstStyle>
          <a:p>
            <a:fld id="{6A03346F-1A88-8646-993F-74B772407F2F}"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2</a:t>
            </a:fld>
            <a:endParaRPr lang="en-US"/>
          </a:p>
        </p:txBody>
      </p:sp>
    </p:spTree>
    <p:extLst>
      <p:ext uri="{BB962C8B-B14F-4D97-AF65-F5344CB8AC3E}">
        <p14:creationId xmlns:p14="http://schemas.microsoft.com/office/powerpoint/2010/main" val="815091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14</a:t>
            </a:fld>
            <a:endParaRPr lang="en-US"/>
          </a:p>
        </p:txBody>
      </p:sp>
    </p:spTree>
    <p:extLst>
      <p:ext uri="{BB962C8B-B14F-4D97-AF65-F5344CB8AC3E}">
        <p14:creationId xmlns:p14="http://schemas.microsoft.com/office/powerpoint/2010/main" val="3972906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15</a:t>
            </a:fld>
            <a:endParaRPr lang="en-US"/>
          </a:p>
        </p:txBody>
      </p:sp>
    </p:spTree>
    <p:extLst>
      <p:ext uri="{BB962C8B-B14F-4D97-AF65-F5344CB8AC3E}">
        <p14:creationId xmlns:p14="http://schemas.microsoft.com/office/powerpoint/2010/main" val="556563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16</a:t>
            </a:fld>
            <a:endParaRPr lang="en-US"/>
          </a:p>
        </p:txBody>
      </p:sp>
    </p:spTree>
    <p:extLst>
      <p:ext uri="{BB962C8B-B14F-4D97-AF65-F5344CB8AC3E}">
        <p14:creationId xmlns:p14="http://schemas.microsoft.com/office/powerpoint/2010/main" val="4043437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17</a:t>
            </a:fld>
            <a:endParaRPr lang="en-US"/>
          </a:p>
        </p:txBody>
      </p:sp>
    </p:spTree>
    <p:extLst>
      <p:ext uri="{BB962C8B-B14F-4D97-AF65-F5344CB8AC3E}">
        <p14:creationId xmlns:p14="http://schemas.microsoft.com/office/powerpoint/2010/main" val="918704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18</a:t>
            </a:fld>
            <a:endParaRPr lang="en-US"/>
          </a:p>
        </p:txBody>
      </p:sp>
    </p:spTree>
    <p:extLst>
      <p:ext uri="{BB962C8B-B14F-4D97-AF65-F5344CB8AC3E}">
        <p14:creationId xmlns:p14="http://schemas.microsoft.com/office/powerpoint/2010/main" val="3417790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83F2E-5399-854A-9D0C-1F98CF3889D2}" type="slidenum">
              <a:rPr lang="en-US" smtClean="0"/>
              <a:t>20</a:t>
            </a:fld>
            <a:endParaRPr lang="en-US"/>
          </a:p>
        </p:txBody>
      </p:sp>
    </p:spTree>
    <p:extLst>
      <p:ext uri="{BB962C8B-B14F-4D97-AF65-F5344CB8AC3E}">
        <p14:creationId xmlns:p14="http://schemas.microsoft.com/office/powerpoint/2010/main" val="635376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21</a:t>
            </a:fld>
            <a:endParaRPr lang="en-US"/>
          </a:p>
        </p:txBody>
      </p:sp>
    </p:spTree>
    <p:extLst>
      <p:ext uri="{BB962C8B-B14F-4D97-AF65-F5344CB8AC3E}">
        <p14:creationId xmlns:p14="http://schemas.microsoft.com/office/powerpoint/2010/main" val="4058331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22</a:t>
            </a:fld>
            <a:endParaRPr lang="en-US"/>
          </a:p>
        </p:txBody>
      </p:sp>
    </p:spTree>
    <p:extLst>
      <p:ext uri="{BB962C8B-B14F-4D97-AF65-F5344CB8AC3E}">
        <p14:creationId xmlns:p14="http://schemas.microsoft.com/office/powerpoint/2010/main" val="1386619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83F2E-5399-854A-9D0C-1F98CF3889D2}" type="slidenum">
              <a:rPr lang="en-US" smtClean="0"/>
              <a:t>24</a:t>
            </a:fld>
            <a:endParaRPr lang="en-US"/>
          </a:p>
        </p:txBody>
      </p:sp>
    </p:spTree>
    <p:extLst>
      <p:ext uri="{BB962C8B-B14F-4D97-AF65-F5344CB8AC3E}">
        <p14:creationId xmlns:p14="http://schemas.microsoft.com/office/powerpoint/2010/main" val="661527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3F2E-5399-854A-9D0C-1F98CF3889D2}" type="slidenum">
              <a:rPr lang="en-US" smtClean="0"/>
              <a:t>25</a:t>
            </a:fld>
            <a:endParaRPr lang="en-US"/>
          </a:p>
        </p:txBody>
      </p:sp>
    </p:spTree>
    <p:extLst>
      <p:ext uri="{BB962C8B-B14F-4D97-AF65-F5344CB8AC3E}">
        <p14:creationId xmlns:p14="http://schemas.microsoft.com/office/powerpoint/2010/main" val="813665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299" indent="-174299">
              <a:buFontTx/>
              <a:buChar char="-"/>
            </a:pPr>
            <a:endParaRPr lang="en-US"/>
          </a:p>
        </p:txBody>
      </p:sp>
      <p:sp>
        <p:nvSpPr>
          <p:cNvPr id="4" name="Slide Number Placeholder 3"/>
          <p:cNvSpPr>
            <a:spLocks noGrp="1"/>
          </p:cNvSpPr>
          <p:nvPr>
            <p:ph type="sldNum" sz="quarter" idx="10"/>
          </p:nvPr>
        </p:nvSpPr>
        <p:spPr/>
        <p:txBody>
          <a:bodyPr/>
          <a:lstStyle/>
          <a:p>
            <a:fld id="{1C359062-85E1-4531-9C6A-6306DD3FEEE8}" type="slidenum">
              <a:rPr lang="en-US" smtClean="0"/>
              <a:t>3</a:t>
            </a:fld>
            <a:endParaRPr lang="en-US"/>
          </a:p>
        </p:txBody>
      </p:sp>
    </p:spTree>
    <p:extLst>
      <p:ext uri="{BB962C8B-B14F-4D97-AF65-F5344CB8AC3E}">
        <p14:creationId xmlns:p14="http://schemas.microsoft.com/office/powerpoint/2010/main" val="3646376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3F2E-5399-854A-9D0C-1F98CF3889D2}" type="slidenum">
              <a:rPr lang="en-US" smtClean="0"/>
              <a:t>26</a:t>
            </a:fld>
            <a:endParaRPr lang="en-US"/>
          </a:p>
        </p:txBody>
      </p:sp>
    </p:spTree>
    <p:extLst>
      <p:ext uri="{BB962C8B-B14F-4D97-AF65-F5344CB8AC3E}">
        <p14:creationId xmlns:p14="http://schemas.microsoft.com/office/powerpoint/2010/main" val="1511467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27</a:t>
            </a:fld>
            <a:endParaRPr lang="en-US"/>
          </a:p>
        </p:txBody>
      </p:sp>
    </p:spTree>
    <p:extLst>
      <p:ext uri="{BB962C8B-B14F-4D97-AF65-F5344CB8AC3E}">
        <p14:creationId xmlns:p14="http://schemas.microsoft.com/office/powerpoint/2010/main" val="2631653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28</a:t>
            </a:fld>
            <a:endParaRPr lang="en-US"/>
          </a:p>
        </p:txBody>
      </p:sp>
    </p:spTree>
    <p:extLst>
      <p:ext uri="{BB962C8B-B14F-4D97-AF65-F5344CB8AC3E}">
        <p14:creationId xmlns:p14="http://schemas.microsoft.com/office/powerpoint/2010/main" val="1134499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29</a:t>
            </a:fld>
            <a:endParaRPr lang="en-US"/>
          </a:p>
        </p:txBody>
      </p:sp>
    </p:spTree>
    <p:extLst>
      <p:ext uri="{BB962C8B-B14F-4D97-AF65-F5344CB8AC3E}">
        <p14:creationId xmlns:p14="http://schemas.microsoft.com/office/powerpoint/2010/main" val="2950113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83F2E-5399-854A-9D0C-1F98CF3889D2}" type="slidenum">
              <a:rPr lang="en-US" smtClean="0"/>
              <a:t>30</a:t>
            </a:fld>
            <a:endParaRPr lang="en-US"/>
          </a:p>
        </p:txBody>
      </p:sp>
    </p:spTree>
    <p:extLst>
      <p:ext uri="{BB962C8B-B14F-4D97-AF65-F5344CB8AC3E}">
        <p14:creationId xmlns:p14="http://schemas.microsoft.com/office/powerpoint/2010/main" val="6791601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31</a:t>
            </a:fld>
            <a:endParaRPr lang="en-US"/>
          </a:p>
        </p:txBody>
      </p:sp>
    </p:spTree>
    <p:extLst>
      <p:ext uri="{BB962C8B-B14F-4D97-AF65-F5344CB8AC3E}">
        <p14:creationId xmlns:p14="http://schemas.microsoft.com/office/powerpoint/2010/main" val="2284768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83F2E-5399-854A-9D0C-1F98CF3889D2}" type="slidenum">
              <a:rPr lang="en-US" smtClean="0"/>
              <a:t>32</a:t>
            </a:fld>
            <a:endParaRPr lang="en-US"/>
          </a:p>
        </p:txBody>
      </p:sp>
    </p:spTree>
    <p:extLst>
      <p:ext uri="{BB962C8B-B14F-4D97-AF65-F5344CB8AC3E}">
        <p14:creationId xmlns:p14="http://schemas.microsoft.com/office/powerpoint/2010/main" val="1413877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83F2E-5399-854A-9D0C-1F98CF3889D2}" type="slidenum">
              <a:rPr lang="en-US" smtClean="0"/>
              <a:t>33</a:t>
            </a:fld>
            <a:endParaRPr lang="en-US"/>
          </a:p>
        </p:txBody>
      </p:sp>
    </p:spTree>
    <p:extLst>
      <p:ext uri="{BB962C8B-B14F-4D97-AF65-F5344CB8AC3E}">
        <p14:creationId xmlns:p14="http://schemas.microsoft.com/office/powerpoint/2010/main" val="1367923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34</a:t>
            </a:fld>
            <a:endParaRPr lang="en-US"/>
          </a:p>
        </p:txBody>
      </p:sp>
    </p:spTree>
    <p:extLst>
      <p:ext uri="{BB962C8B-B14F-4D97-AF65-F5344CB8AC3E}">
        <p14:creationId xmlns:p14="http://schemas.microsoft.com/office/powerpoint/2010/main" val="207660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35</a:t>
            </a:fld>
            <a:endParaRPr lang="en-US"/>
          </a:p>
        </p:txBody>
      </p:sp>
    </p:spTree>
    <p:extLst>
      <p:ext uri="{BB962C8B-B14F-4D97-AF65-F5344CB8AC3E}">
        <p14:creationId xmlns:p14="http://schemas.microsoft.com/office/powerpoint/2010/main" val="1893110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buSzPct val="25000"/>
            </a:pPr>
            <a:fld id="{00000000-1234-1234-1234-123412341234}" type="slidenum">
              <a:rPr lang="en-US" smtClean="0">
                <a:solidFill>
                  <a:prstClr val="black"/>
                </a:solidFill>
                <a:latin typeface="Arial"/>
                <a:ea typeface="Arial"/>
                <a:cs typeface="Arial"/>
                <a:sym typeface="Arial"/>
              </a:rPr>
              <a:pPr>
                <a:buSzPct val="25000"/>
              </a:pPr>
              <a:t>4</a:t>
            </a:fld>
            <a:endParaRPr lang="en-US">
              <a:solidFill>
                <a:prstClr val="black"/>
              </a:solidFill>
              <a:latin typeface="Arial"/>
              <a:ea typeface="Arial"/>
              <a:cs typeface="Arial"/>
              <a:sym typeface="Arial"/>
            </a:endParaRPr>
          </a:p>
        </p:txBody>
      </p:sp>
    </p:spTree>
    <p:extLst>
      <p:ext uri="{BB962C8B-B14F-4D97-AF65-F5344CB8AC3E}">
        <p14:creationId xmlns:p14="http://schemas.microsoft.com/office/powerpoint/2010/main" val="12251789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36</a:t>
            </a:fld>
            <a:endParaRPr lang="en-US"/>
          </a:p>
        </p:txBody>
      </p:sp>
    </p:spTree>
    <p:extLst>
      <p:ext uri="{BB962C8B-B14F-4D97-AF65-F5344CB8AC3E}">
        <p14:creationId xmlns:p14="http://schemas.microsoft.com/office/powerpoint/2010/main" val="408773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37</a:t>
            </a:fld>
            <a:endParaRPr lang="en-US"/>
          </a:p>
        </p:txBody>
      </p:sp>
    </p:spTree>
    <p:extLst>
      <p:ext uri="{BB962C8B-B14F-4D97-AF65-F5344CB8AC3E}">
        <p14:creationId xmlns:p14="http://schemas.microsoft.com/office/powerpoint/2010/main" val="220878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38</a:t>
            </a:fld>
            <a:endParaRPr lang="en-US"/>
          </a:p>
        </p:txBody>
      </p:sp>
    </p:spTree>
    <p:extLst>
      <p:ext uri="{BB962C8B-B14F-4D97-AF65-F5344CB8AC3E}">
        <p14:creationId xmlns:p14="http://schemas.microsoft.com/office/powerpoint/2010/main" val="7372896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39</a:t>
            </a:fld>
            <a:endParaRPr lang="en-US"/>
          </a:p>
        </p:txBody>
      </p:sp>
    </p:spTree>
    <p:extLst>
      <p:ext uri="{BB962C8B-B14F-4D97-AF65-F5344CB8AC3E}">
        <p14:creationId xmlns:p14="http://schemas.microsoft.com/office/powerpoint/2010/main" val="1832813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40</a:t>
            </a:fld>
            <a:endParaRPr lang="en-US"/>
          </a:p>
        </p:txBody>
      </p:sp>
    </p:spTree>
    <p:extLst>
      <p:ext uri="{BB962C8B-B14F-4D97-AF65-F5344CB8AC3E}">
        <p14:creationId xmlns:p14="http://schemas.microsoft.com/office/powerpoint/2010/main" val="1732997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03346F-1A88-8646-993F-74B772407F2F}" type="slidenum">
              <a:rPr lang="en-US" smtClean="0"/>
              <a:t>42</a:t>
            </a:fld>
            <a:endParaRPr lang="en-US"/>
          </a:p>
        </p:txBody>
      </p:sp>
    </p:spTree>
    <p:extLst>
      <p:ext uri="{BB962C8B-B14F-4D97-AF65-F5344CB8AC3E}">
        <p14:creationId xmlns:p14="http://schemas.microsoft.com/office/powerpoint/2010/main" val="20694207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44</a:t>
            </a:fld>
            <a:endParaRPr lang="en-US"/>
          </a:p>
        </p:txBody>
      </p:sp>
    </p:spTree>
    <p:extLst>
      <p:ext uri="{BB962C8B-B14F-4D97-AF65-F5344CB8AC3E}">
        <p14:creationId xmlns:p14="http://schemas.microsoft.com/office/powerpoint/2010/main" val="459253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46</a:t>
            </a:fld>
            <a:endParaRPr lang="en-US"/>
          </a:p>
        </p:txBody>
      </p:sp>
    </p:spTree>
    <p:extLst>
      <p:ext uri="{BB962C8B-B14F-4D97-AF65-F5344CB8AC3E}">
        <p14:creationId xmlns:p14="http://schemas.microsoft.com/office/powerpoint/2010/main" val="12922507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48</a:t>
            </a:fld>
            <a:endParaRPr lang="en-US"/>
          </a:p>
        </p:txBody>
      </p:sp>
    </p:spTree>
    <p:extLst>
      <p:ext uri="{BB962C8B-B14F-4D97-AF65-F5344CB8AC3E}">
        <p14:creationId xmlns:p14="http://schemas.microsoft.com/office/powerpoint/2010/main" val="1465809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49</a:t>
            </a:fld>
            <a:endParaRPr lang="en-US"/>
          </a:p>
        </p:txBody>
      </p:sp>
    </p:spTree>
    <p:extLst>
      <p:ext uri="{BB962C8B-B14F-4D97-AF65-F5344CB8AC3E}">
        <p14:creationId xmlns:p14="http://schemas.microsoft.com/office/powerpoint/2010/main" val="1539209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5</a:t>
            </a:fld>
            <a:endParaRPr lang="en-US"/>
          </a:p>
        </p:txBody>
      </p:sp>
    </p:spTree>
    <p:extLst>
      <p:ext uri="{BB962C8B-B14F-4D97-AF65-F5344CB8AC3E}">
        <p14:creationId xmlns:p14="http://schemas.microsoft.com/office/powerpoint/2010/main" val="1187922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51</a:t>
            </a:fld>
            <a:endParaRPr lang="en-US"/>
          </a:p>
        </p:txBody>
      </p:sp>
    </p:spTree>
    <p:extLst>
      <p:ext uri="{BB962C8B-B14F-4D97-AF65-F5344CB8AC3E}">
        <p14:creationId xmlns:p14="http://schemas.microsoft.com/office/powerpoint/2010/main" val="369667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52</a:t>
            </a:fld>
            <a:endParaRPr lang="en-US"/>
          </a:p>
        </p:txBody>
      </p:sp>
    </p:spTree>
    <p:extLst>
      <p:ext uri="{BB962C8B-B14F-4D97-AF65-F5344CB8AC3E}">
        <p14:creationId xmlns:p14="http://schemas.microsoft.com/office/powerpoint/2010/main" val="21399300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53</a:t>
            </a:fld>
            <a:endParaRPr lang="en-US"/>
          </a:p>
        </p:txBody>
      </p:sp>
    </p:spTree>
    <p:extLst>
      <p:ext uri="{BB962C8B-B14F-4D97-AF65-F5344CB8AC3E}">
        <p14:creationId xmlns:p14="http://schemas.microsoft.com/office/powerpoint/2010/main" val="17350148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3F2E-5399-854A-9D0C-1F98CF3889D2}" type="slidenum">
              <a:rPr lang="en-US" smtClean="0"/>
              <a:t>54</a:t>
            </a:fld>
            <a:endParaRPr lang="en-US"/>
          </a:p>
        </p:txBody>
      </p:sp>
    </p:spTree>
    <p:extLst>
      <p:ext uri="{BB962C8B-B14F-4D97-AF65-F5344CB8AC3E}">
        <p14:creationId xmlns:p14="http://schemas.microsoft.com/office/powerpoint/2010/main" val="210625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83F2E-5399-854A-9D0C-1F98CF3889D2}" type="slidenum">
              <a:rPr lang="en-US" smtClean="0"/>
              <a:t>56</a:t>
            </a:fld>
            <a:endParaRPr lang="en-US"/>
          </a:p>
        </p:txBody>
      </p:sp>
    </p:spTree>
    <p:extLst>
      <p:ext uri="{BB962C8B-B14F-4D97-AF65-F5344CB8AC3E}">
        <p14:creationId xmlns:p14="http://schemas.microsoft.com/office/powerpoint/2010/main" val="996800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57</a:t>
            </a:fld>
            <a:endParaRPr lang="en-US"/>
          </a:p>
        </p:txBody>
      </p:sp>
    </p:spTree>
    <p:extLst>
      <p:ext uri="{BB962C8B-B14F-4D97-AF65-F5344CB8AC3E}">
        <p14:creationId xmlns:p14="http://schemas.microsoft.com/office/powerpoint/2010/main" val="1239366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6</a:t>
            </a:fld>
            <a:endParaRPr lang="en-US"/>
          </a:p>
        </p:txBody>
      </p:sp>
    </p:spTree>
    <p:extLst>
      <p:ext uri="{BB962C8B-B14F-4D97-AF65-F5344CB8AC3E}">
        <p14:creationId xmlns:p14="http://schemas.microsoft.com/office/powerpoint/2010/main" val="3806353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8</a:t>
            </a:fld>
            <a:endParaRPr lang="en-US"/>
          </a:p>
        </p:txBody>
      </p:sp>
    </p:spTree>
    <p:extLst>
      <p:ext uri="{BB962C8B-B14F-4D97-AF65-F5344CB8AC3E}">
        <p14:creationId xmlns:p14="http://schemas.microsoft.com/office/powerpoint/2010/main" val="48412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9</a:t>
            </a:fld>
            <a:endParaRPr lang="en-US"/>
          </a:p>
        </p:txBody>
      </p:sp>
    </p:spTree>
    <p:extLst>
      <p:ext uri="{BB962C8B-B14F-4D97-AF65-F5344CB8AC3E}">
        <p14:creationId xmlns:p14="http://schemas.microsoft.com/office/powerpoint/2010/main" val="529431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12</a:t>
            </a:fld>
            <a:endParaRPr lang="en-US"/>
          </a:p>
        </p:txBody>
      </p:sp>
    </p:spTree>
    <p:extLst>
      <p:ext uri="{BB962C8B-B14F-4D97-AF65-F5344CB8AC3E}">
        <p14:creationId xmlns:p14="http://schemas.microsoft.com/office/powerpoint/2010/main" val="3264315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13</a:t>
            </a:fld>
            <a:endParaRPr lang="en-US"/>
          </a:p>
        </p:txBody>
      </p:sp>
    </p:spTree>
    <p:extLst>
      <p:ext uri="{BB962C8B-B14F-4D97-AF65-F5344CB8AC3E}">
        <p14:creationId xmlns:p14="http://schemas.microsoft.com/office/powerpoint/2010/main" val="383032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8448085" y="34866"/>
            <a:ext cx="3739611" cy="215444"/>
          </a:xfrm>
          <a:prstGeom prst="rect">
            <a:avLst/>
          </a:prstGeom>
          <a:noFill/>
        </p:spPr>
        <p:txBody>
          <a:bodyPr wrap="square" rtlCol="0">
            <a:spAutoFit/>
          </a:bodyPr>
          <a:lstStyle/>
          <a:p>
            <a:pPr algn="r"/>
            <a:r>
              <a:rPr lang="en-US" sz="800" cap="all" spc="100">
                <a:solidFill>
                  <a:srgbClr val="515151"/>
                </a:solidFill>
              </a:rPr>
              <a:t>© 2016 Splunk Inc. Confidential. Internal use only.</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977590" y="213064"/>
            <a:ext cx="9054177" cy="2873153"/>
          </a:xfrm>
        </p:spPr>
        <p:txBody>
          <a:bodyPr anchor="b" anchorCtr="0">
            <a:noAutofit/>
          </a:bodyPr>
          <a:lstStyle>
            <a:lvl1pPr algn="l">
              <a:defRPr sz="6000" b="0"/>
            </a:lvl1pPr>
          </a:lstStyle>
          <a:p>
            <a:r>
              <a:rPr lang="en-US"/>
              <a:t>Presentation Title</a:t>
            </a:r>
          </a:p>
        </p:txBody>
      </p:sp>
      <p:sp>
        <p:nvSpPr>
          <p:cNvPr id="21" name="Text Placeholder 20"/>
          <p:cNvSpPr>
            <a:spLocks noGrp="1"/>
          </p:cNvSpPr>
          <p:nvPr>
            <p:ph type="body" sz="quarter" idx="12" hasCustomPrompt="1"/>
          </p:nvPr>
        </p:nvSpPr>
        <p:spPr>
          <a:xfrm>
            <a:off x="977590" y="3265629"/>
            <a:ext cx="7128442" cy="988280"/>
          </a:xfrm>
        </p:spPr>
        <p:txBody>
          <a:bodyPr/>
          <a:lstStyle>
            <a:lvl1pPr marL="0" indent="0" algn="l">
              <a:buFontTx/>
              <a:buNone/>
              <a:defRPr sz="26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a:t>Possible Sub-Head Information on One, Two, or Even Three Lines</a:t>
            </a:r>
          </a:p>
        </p:txBody>
      </p:sp>
      <p:sp>
        <p:nvSpPr>
          <p:cNvPr id="25" name="Text Placeholder 24"/>
          <p:cNvSpPr>
            <a:spLocks noGrp="1"/>
          </p:cNvSpPr>
          <p:nvPr>
            <p:ph type="body" sz="quarter" idx="14" hasCustomPrompt="1"/>
          </p:nvPr>
        </p:nvSpPr>
        <p:spPr>
          <a:xfrm>
            <a:off x="977591" y="4326514"/>
            <a:ext cx="7128442" cy="318221"/>
          </a:xfrm>
        </p:spPr>
        <p:txBody>
          <a:bodyPr>
            <a:noAutofit/>
          </a:bodyPr>
          <a:lstStyle>
            <a:lvl1pPr marL="0" indent="0">
              <a:buFontTx/>
              <a:buNone/>
              <a:defRPr sz="2000" b="1"/>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a:t>Presenter’s Name  |  Title &amp; Specialization</a:t>
            </a:r>
          </a:p>
        </p:txBody>
      </p:sp>
      <p:sp>
        <p:nvSpPr>
          <p:cNvPr id="10" name="TextBox 9"/>
          <p:cNvSpPr txBox="1"/>
          <p:nvPr userDrawn="1"/>
        </p:nvSpPr>
        <p:spPr>
          <a:xfrm>
            <a:off x="10583056" y="33652"/>
            <a:ext cx="1603280" cy="215444"/>
          </a:xfrm>
          <a:prstGeom prst="rect">
            <a:avLst/>
          </a:prstGeom>
          <a:noFill/>
        </p:spPr>
        <p:txBody>
          <a:bodyPr wrap="square" rtlCol="0">
            <a:spAutoFit/>
          </a:bodyPr>
          <a:lstStyle/>
          <a:p>
            <a:pPr algn="r"/>
            <a:r>
              <a:rPr lang="en-US" sz="800" cap="all" spc="100">
                <a:solidFill>
                  <a:srgbClr val="515151"/>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Content Placeholder 3"/>
          <p:cNvSpPr>
            <a:spLocks noGrp="1"/>
          </p:cNvSpPr>
          <p:nvPr>
            <p:ph sz="half" idx="2"/>
          </p:nvPr>
        </p:nvSpPr>
        <p:spPr>
          <a:xfrm>
            <a:off x="456065" y="1423288"/>
            <a:ext cx="5469339" cy="47123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hasCustomPrompt="1"/>
          </p:nvPr>
        </p:nvSpPr>
        <p:spPr>
          <a:xfrm>
            <a:off x="0" y="310393"/>
            <a:ext cx="12186682" cy="604007"/>
          </a:xfrm>
        </p:spPr>
        <p:txBody>
          <a:bodyPr>
            <a:noAutofit/>
          </a:bodyPr>
          <a:lstStyle/>
          <a:p>
            <a:r>
              <a:rPr lang="en-US"/>
              <a:t>Subject: Slide Title on One Line</a:t>
            </a:r>
          </a:p>
        </p:txBody>
      </p:sp>
      <p:sp>
        <p:nvSpPr>
          <p:cNvPr id="3" name="Content Placeholder 2"/>
          <p:cNvSpPr>
            <a:spLocks noGrp="1"/>
          </p:cNvSpPr>
          <p:nvPr>
            <p:ph sz="half" idx="1"/>
          </p:nvPr>
        </p:nvSpPr>
        <p:spPr>
          <a:xfrm>
            <a:off x="6261278" y="1423288"/>
            <a:ext cx="5469339" cy="47123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ontent Placeholder 2"/>
          <p:cNvSpPr>
            <a:spLocks noGrp="1"/>
          </p:cNvSpPr>
          <p:nvPr>
            <p:ph sz="half" idx="1"/>
          </p:nvPr>
        </p:nvSpPr>
        <p:spPr>
          <a:xfrm>
            <a:off x="456063" y="1825625"/>
            <a:ext cx="5469339"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0441" y="1825625"/>
            <a:ext cx="5469339"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hasCustomPrompt="1"/>
          </p:nvPr>
        </p:nvSpPr>
        <p:spPr/>
        <p:txBody>
          <a:bodyPr>
            <a:noAutofit/>
          </a:bodyPr>
          <a:lstStyle/>
          <a:p>
            <a:r>
              <a:rPr lang="en-US"/>
              <a:t>Subject: Slide Title on One Line</a:t>
            </a:r>
          </a:p>
        </p:txBody>
      </p:sp>
      <p:sp>
        <p:nvSpPr>
          <p:cNvPr id="7" name="Text Placeholder 11"/>
          <p:cNvSpPr>
            <a:spLocks noGrp="1"/>
          </p:cNvSpPr>
          <p:nvPr>
            <p:ph type="body" sz="quarter" idx="13" hasCustomPrompt="1"/>
          </p:nvPr>
        </p:nvSpPr>
        <p:spPr>
          <a:xfrm>
            <a:off x="-3175" y="930895"/>
            <a:ext cx="12198350" cy="685663"/>
          </a:xfrm>
        </p:spPr>
        <p:txBody>
          <a:bodyPr/>
          <a:lstStyle>
            <a:lvl1pPr marL="0" indent="0" algn="ctr">
              <a:buNone/>
              <a:defRPr lang="en-US" sz="2800" b="0" kern="1200" baseline="0" dirty="0" smtClean="0">
                <a:solidFill>
                  <a:schemeClr val="accent3"/>
                </a:solidFill>
                <a:latin typeface="+mn-lt"/>
                <a:ea typeface="+mn-ea"/>
                <a:cs typeface="+mn-cs"/>
              </a:defRPr>
            </a:lvl1pPr>
            <a:lvl2pPr algn="ctr">
              <a:defRPr/>
            </a:lvl2pPr>
            <a:lvl3pPr algn="ctr">
              <a:defRPr/>
            </a:lvl3pPr>
            <a:lvl4pPr algn="ctr">
              <a:defRPr/>
            </a:lvl4pPr>
            <a:lvl5pPr algn="ctr">
              <a:defRPr/>
            </a:lvl5pPr>
          </a:lstStyle>
          <a:p>
            <a:pPr lvl="0"/>
            <a:r>
              <a:rPr lang="en-US"/>
              <a:t>Perhaps 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099268"/>
            <a:ext cx="546933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240442" y="1099268"/>
            <a:ext cx="546933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itle 9"/>
          <p:cNvSpPr>
            <a:spLocks noGrp="1"/>
          </p:cNvSpPr>
          <p:nvPr>
            <p:ph type="title" hasCustomPrompt="1"/>
          </p:nvPr>
        </p:nvSpPr>
        <p:spPr/>
        <p:txBody>
          <a:bodyPr/>
          <a:lstStyle>
            <a:lvl1pPr>
              <a:defRPr b="1"/>
            </a:lvl1pPr>
          </a:lstStyle>
          <a:p>
            <a:r>
              <a:rPr lang="en-US"/>
              <a:t>Subject: Slide Title on One Line</a:t>
            </a:r>
          </a:p>
        </p:txBody>
      </p:sp>
      <p:sp>
        <p:nvSpPr>
          <p:cNvPr id="11" name="Content Placeholder 2"/>
          <p:cNvSpPr>
            <a:spLocks noGrp="1"/>
          </p:cNvSpPr>
          <p:nvPr>
            <p:ph sz="half" idx="10"/>
          </p:nvPr>
        </p:nvSpPr>
        <p:spPr>
          <a:xfrm>
            <a:off x="456063" y="2016700"/>
            <a:ext cx="5469339" cy="42456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p:cNvSpPr>
            <a:spLocks noGrp="1"/>
          </p:cNvSpPr>
          <p:nvPr>
            <p:ph sz="half" idx="2"/>
          </p:nvPr>
        </p:nvSpPr>
        <p:spPr>
          <a:xfrm>
            <a:off x="6240441" y="2016700"/>
            <a:ext cx="5469339" cy="42456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 2 Lines w/Subhead and 2 Content">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0" y="310392"/>
            <a:ext cx="12188952" cy="1241571"/>
          </a:xfrm>
        </p:spPr>
        <p:txBody>
          <a:bodyPr/>
          <a:lstStyle>
            <a:lvl1pPr>
              <a:defRPr b="1" baseline="0"/>
            </a:lvl1pPr>
          </a:lstStyle>
          <a:p>
            <a:r>
              <a:rPr lang="en-US"/>
              <a:t>Subject: Slide Title With Enough Detail</a:t>
            </a:r>
            <a:br>
              <a:rPr lang="en-US"/>
            </a:br>
            <a:r>
              <a:rPr lang="en-US"/>
              <a:t>to Require Two Lines</a:t>
            </a:r>
          </a:p>
        </p:txBody>
      </p:sp>
      <p:sp>
        <p:nvSpPr>
          <p:cNvPr id="8" name="Content Placeholder 2"/>
          <p:cNvSpPr>
            <a:spLocks noGrp="1"/>
          </p:cNvSpPr>
          <p:nvPr>
            <p:ph sz="half" idx="1"/>
          </p:nvPr>
        </p:nvSpPr>
        <p:spPr>
          <a:xfrm>
            <a:off x="456063" y="2575463"/>
            <a:ext cx="5469339" cy="36014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2"/>
          </p:nvPr>
        </p:nvSpPr>
        <p:spPr>
          <a:xfrm>
            <a:off x="6240441" y="2575463"/>
            <a:ext cx="5469339" cy="36014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p:cNvSpPr>
            <a:spLocks noGrp="1"/>
          </p:cNvSpPr>
          <p:nvPr>
            <p:ph type="body" sz="quarter" idx="13" hasCustomPrompt="1"/>
          </p:nvPr>
        </p:nvSpPr>
        <p:spPr>
          <a:xfrm>
            <a:off x="-3175" y="1574200"/>
            <a:ext cx="12198350" cy="709307"/>
          </a:xfrm>
        </p:spPr>
        <p:txBody>
          <a:bodyPr/>
          <a:lstStyle>
            <a:lvl1pPr marL="0" indent="0" algn="ctr">
              <a:buNone/>
              <a:defRPr lang="en-US" sz="2800" b="0" kern="1200" baseline="0" dirty="0" smtClean="0">
                <a:solidFill>
                  <a:schemeClr val="accent3"/>
                </a:solidFill>
                <a:latin typeface="+mn-lt"/>
                <a:ea typeface="+mn-ea"/>
                <a:cs typeface="+mn-cs"/>
              </a:defRPr>
            </a:lvl1pPr>
            <a:lvl2pPr algn="ctr">
              <a:defRPr/>
            </a:lvl2pPr>
            <a:lvl3pPr algn="ctr">
              <a:defRPr/>
            </a:lvl3pPr>
            <a:lvl4pPr algn="ctr">
              <a:defRPr/>
            </a:lvl4pPr>
            <a:lvl5pPr algn="ctr">
              <a:defRPr/>
            </a:lvl5pPr>
          </a:lstStyle>
          <a:p>
            <a:pPr lvl="0"/>
            <a:r>
              <a:rPr lang="en-US"/>
              <a:t>Perhaps a Subhead Would Help Explain Context and Topic</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6"/>
          <p:cNvSpPr>
            <a:spLocks noGrp="1"/>
          </p:cNvSpPr>
          <p:nvPr>
            <p:ph type="title" hasCustomPrompt="1"/>
          </p:nvPr>
        </p:nvSpPr>
        <p:spPr/>
        <p:txBody>
          <a:bodyPr/>
          <a:lstStyle/>
          <a:p>
            <a:r>
              <a:rPr lang="en-US"/>
              <a:t>Subject: Slide Title on One Line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w/ foot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8346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 Footer">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Picture 4" descr="logo_splunk_1color_K.png"/>
          <p:cNvPicPr>
            <a:picLocks noChangeAspect="1"/>
          </p:cNvPicPr>
          <p:nvPr userDrawn="1"/>
        </p:nvPicPr>
        <p:blipFill>
          <a:blip r:embed="rId2" cstate="screen">
            <a:lum bright="70000" contrast="-70000"/>
            <a:alphaModFix/>
            <a:extLst>
              <a:ext uri="{28A0092B-C50C-407E-A947-70E740481C1C}">
                <a14:useLocalDpi xmlns:a14="http://schemas.microsoft.com/office/drawing/2010/main"/>
              </a:ext>
            </a:extLst>
          </a:blip>
          <a:stretch>
            <a:fillRect/>
          </a:stretch>
        </p:blipFill>
        <p:spPr>
          <a:xfrm>
            <a:off x="11134231" y="6474632"/>
            <a:ext cx="829169" cy="245434"/>
          </a:xfrm>
          <a:prstGeom prst="rect">
            <a:avLst/>
          </a:prstGeom>
        </p:spPr>
      </p:pic>
      <p:sp>
        <p:nvSpPr>
          <p:cNvPr id="2" name="Title 1"/>
          <p:cNvSpPr>
            <a:spLocks noGrp="1"/>
          </p:cNvSpPr>
          <p:nvPr>
            <p:ph type="title"/>
          </p:nvPr>
        </p:nvSpPr>
        <p:spPr>
          <a:xfrm>
            <a:off x="0" y="310393"/>
            <a:ext cx="12192000" cy="604007"/>
          </a:xfrm>
        </p:spPr>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 Dark">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Content Placeholder 12"/>
          <p:cNvSpPr>
            <a:spLocks noGrp="1"/>
          </p:cNvSpPr>
          <p:nvPr>
            <p:ph sz="quarter" idx="10"/>
          </p:nvPr>
        </p:nvSpPr>
        <p:spPr>
          <a:xfrm>
            <a:off x="456064" y="1541463"/>
            <a:ext cx="10515149" cy="45450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p:txBody>
          <a:bodyPr/>
          <a:lstStyle/>
          <a:p>
            <a:r>
              <a:rPr lang="en-US"/>
              <a:t>Subject: Slide Title on One Line</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 2 Lines with Content – Dark">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0" y="310392"/>
            <a:ext cx="12187696" cy="1241571"/>
          </a:xfrm>
        </p:spPr>
        <p:txBody>
          <a:bodyPr/>
          <a:lstStyle>
            <a:lvl1pPr>
              <a:defRPr b="1" baseline="0"/>
            </a:lvl1pPr>
          </a:lstStyle>
          <a:p>
            <a:r>
              <a:rPr lang="en-US"/>
              <a:t>Subject: Slide Title With Enough</a:t>
            </a:r>
            <a:br>
              <a:rPr lang="en-US"/>
            </a:br>
            <a:r>
              <a:rPr lang="en-US"/>
              <a:t>Detail to Require Two Lines</a:t>
            </a:r>
          </a:p>
        </p:txBody>
      </p:sp>
      <p:sp>
        <p:nvSpPr>
          <p:cNvPr id="6" name="Content Placeholder 14"/>
          <p:cNvSpPr>
            <a:spLocks noGrp="1"/>
          </p:cNvSpPr>
          <p:nvPr>
            <p:ph sz="quarter" idx="11"/>
          </p:nvPr>
        </p:nvSpPr>
        <p:spPr>
          <a:xfrm>
            <a:off x="456064" y="1828844"/>
            <a:ext cx="11145910" cy="4303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4"/>
          <p:cNvSpPr>
            <a:spLocks noGrp="1"/>
          </p:cNvSpPr>
          <p:nvPr>
            <p:ph type="title"/>
          </p:nvPr>
        </p:nvSpPr>
        <p:spPr>
          <a:xfrm>
            <a:off x="5816183" y="1587609"/>
            <a:ext cx="6375817" cy="2165350"/>
          </a:xfrm>
          <a:prstGeom prst="rect">
            <a:avLst/>
          </a:prstGeom>
        </p:spPr>
        <p:txBody>
          <a:bodyPr anchor="b" anchorCtr="0">
            <a:noAutofit/>
          </a:bodyPr>
          <a:lstStyle>
            <a:lvl1pPr algn="l">
              <a:defRPr/>
            </a:lvl1pPr>
          </a:lstStyle>
          <a:p>
            <a:r>
              <a:rPr lang="en-US"/>
              <a:t>Click to edit Master title style</a:t>
            </a:r>
          </a:p>
        </p:txBody>
      </p:sp>
      <p:sp>
        <p:nvSpPr>
          <p:cNvPr id="7" name="Subtitle 2"/>
          <p:cNvSpPr>
            <a:spLocks noGrp="1"/>
          </p:cNvSpPr>
          <p:nvPr>
            <p:ph type="subTitle" idx="1"/>
          </p:nvPr>
        </p:nvSpPr>
        <p:spPr>
          <a:xfrm>
            <a:off x="5816182" y="3906666"/>
            <a:ext cx="6375817" cy="1197592"/>
          </a:xfrm>
          <a:prstGeom prst="rect">
            <a:avLst/>
          </a:prstGeom>
        </p:spPr>
        <p:txBody>
          <a:bodyPr/>
          <a:lstStyle>
            <a:lvl1pPr marL="0" indent="0" algn="l">
              <a:buNone/>
              <a:defRPr sz="24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w/Subhead and Content – Dark">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3"/>
          <p:cNvSpPr>
            <a:spLocks noGrp="1"/>
          </p:cNvSpPr>
          <p:nvPr>
            <p:ph type="title" hasCustomPrompt="1"/>
          </p:nvPr>
        </p:nvSpPr>
        <p:spPr/>
        <p:txBody>
          <a:bodyPr/>
          <a:lstStyle/>
          <a:p>
            <a:r>
              <a:rPr lang="en-US"/>
              <a:t>Subject: Slide Title on One Line</a:t>
            </a:r>
          </a:p>
        </p:txBody>
      </p:sp>
      <p:sp>
        <p:nvSpPr>
          <p:cNvPr id="7" name="Content Placeholder 14"/>
          <p:cNvSpPr>
            <a:spLocks noGrp="1"/>
          </p:cNvSpPr>
          <p:nvPr>
            <p:ph sz="quarter" idx="12"/>
          </p:nvPr>
        </p:nvSpPr>
        <p:spPr>
          <a:xfrm>
            <a:off x="456064" y="1828844"/>
            <a:ext cx="11145910" cy="4303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1"/>
          <p:cNvSpPr>
            <a:spLocks noGrp="1"/>
          </p:cNvSpPr>
          <p:nvPr>
            <p:ph type="body" sz="quarter" idx="13" hasCustomPrompt="1"/>
          </p:nvPr>
        </p:nvSpPr>
        <p:spPr>
          <a:xfrm>
            <a:off x="-3175" y="930895"/>
            <a:ext cx="12198350" cy="709307"/>
          </a:xfrm>
        </p:spPr>
        <p:txBody>
          <a:bodyPr/>
          <a:lstStyle>
            <a:lvl1pPr marL="0" indent="0" algn="ctr">
              <a:buNone/>
              <a:defRPr lang="en-US" sz="2800" b="0" kern="1200" baseline="0" dirty="0" smtClean="0">
                <a:solidFill>
                  <a:schemeClr val="accent2">
                    <a:lumMod val="75000"/>
                  </a:schemeClr>
                </a:solidFill>
                <a:latin typeface="+mn-lt"/>
                <a:ea typeface="+mn-ea"/>
                <a:cs typeface="+mn-cs"/>
              </a:defRPr>
            </a:lvl1pPr>
            <a:lvl2pPr algn="ctr">
              <a:defRPr/>
            </a:lvl2pPr>
            <a:lvl3pPr algn="ctr">
              <a:defRPr/>
            </a:lvl3pPr>
            <a:lvl4pPr algn="ctr">
              <a:defRPr/>
            </a:lvl4pPr>
            <a:lvl5pPr algn="ctr">
              <a:defRPr/>
            </a:lvl5pPr>
          </a:lstStyle>
          <a:p>
            <a:pPr lvl="0"/>
            <a:r>
              <a:rPr lang="en-US"/>
              <a:t>Perhaps 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 2 Lines w/Subhead and Content – Dark">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0" y="310392"/>
            <a:ext cx="12192000" cy="1241571"/>
          </a:xfrm>
        </p:spPr>
        <p:txBody>
          <a:bodyPr/>
          <a:lstStyle>
            <a:lvl1pPr>
              <a:defRPr b="1" baseline="0"/>
            </a:lvl1pPr>
          </a:lstStyle>
          <a:p>
            <a:r>
              <a:rPr lang="en-US"/>
              <a:t>Subject: Slide Title With Enough</a:t>
            </a:r>
            <a:br>
              <a:rPr lang="en-US"/>
            </a:br>
            <a:r>
              <a:rPr lang="en-US"/>
              <a:t>Detail to Require Two Lines</a:t>
            </a:r>
          </a:p>
        </p:txBody>
      </p:sp>
      <p:sp>
        <p:nvSpPr>
          <p:cNvPr id="15" name="Content Placeholder 14"/>
          <p:cNvSpPr>
            <a:spLocks noGrp="1"/>
          </p:cNvSpPr>
          <p:nvPr>
            <p:ph sz="quarter" idx="11"/>
          </p:nvPr>
        </p:nvSpPr>
        <p:spPr>
          <a:xfrm>
            <a:off x="456064" y="2549540"/>
            <a:ext cx="11145910" cy="3582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p:cNvSpPr>
            <a:spLocks noGrp="1"/>
          </p:cNvSpPr>
          <p:nvPr>
            <p:ph type="body" sz="quarter" idx="13" hasCustomPrompt="1"/>
          </p:nvPr>
        </p:nvSpPr>
        <p:spPr>
          <a:xfrm>
            <a:off x="-3175" y="1574200"/>
            <a:ext cx="12198350" cy="709307"/>
          </a:xfrm>
        </p:spPr>
        <p:txBody>
          <a:bodyPr/>
          <a:lstStyle>
            <a:lvl1pPr marL="0" indent="0" algn="ctr">
              <a:buNone/>
              <a:defRPr lang="en-US" sz="2800" b="0" kern="1200" baseline="0" dirty="0" smtClean="0">
                <a:solidFill>
                  <a:schemeClr val="accent2">
                    <a:lumMod val="75000"/>
                  </a:schemeClr>
                </a:solidFill>
                <a:latin typeface="+mn-lt"/>
                <a:ea typeface="+mn-ea"/>
                <a:cs typeface="+mn-cs"/>
              </a:defRPr>
            </a:lvl1pPr>
            <a:lvl2pPr algn="ctr">
              <a:defRPr/>
            </a:lvl2pPr>
            <a:lvl3pPr algn="ctr">
              <a:defRPr/>
            </a:lvl3pPr>
            <a:lvl4pPr algn="ctr">
              <a:defRPr/>
            </a:lvl4pPr>
            <a:lvl5pPr algn="ctr">
              <a:defRPr/>
            </a:lvl5pPr>
          </a:lstStyle>
          <a:p>
            <a:pPr lvl="0"/>
            <a:r>
              <a:rPr lang="en-US"/>
              <a:t>Perhaps 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 2 Lines w/Subhead and 2 Content – Dark">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Content Placeholder 2"/>
          <p:cNvSpPr>
            <a:spLocks noGrp="1"/>
          </p:cNvSpPr>
          <p:nvPr>
            <p:ph sz="half" idx="1"/>
          </p:nvPr>
        </p:nvSpPr>
        <p:spPr>
          <a:xfrm>
            <a:off x="456063" y="2548031"/>
            <a:ext cx="5469339" cy="36014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2"/>
          </p:nvPr>
        </p:nvSpPr>
        <p:spPr>
          <a:xfrm>
            <a:off x="6240441" y="2548031"/>
            <a:ext cx="5469339" cy="36014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310392"/>
            <a:ext cx="12187696" cy="1241571"/>
          </a:xfrm>
        </p:spPr>
        <p:txBody>
          <a:bodyPr/>
          <a:lstStyle>
            <a:lvl1pPr>
              <a:defRPr b="1" baseline="0"/>
            </a:lvl1pPr>
          </a:lstStyle>
          <a:p>
            <a:r>
              <a:rPr lang="en-US"/>
              <a:t>Subject: Slide Title With Enough</a:t>
            </a:r>
            <a:br>
              <a:rPr lang="en-US"/>
            </a:br>
            <a:r>
              <a:rPr lang="en-US"/>
              <a:t>Detail to Require Two Lines</a:t>
            </a:r>
          </a:p>
        </p:txBody>
      </p:sp>
      <p:sp>
        <p:nvSpPr>
          <p:cNvPr id="7" name="Text Placeholder 11"/>
          <p:cNvSpPr>
            <a:spLocks noGrp="1"/>
          </p:cNvSpPr>
          <p:nvPr>
            <p:ph type="body" sz="quarter" idx="13" hasCustomPrompt="1"/>
          </p:nvPr>
        </p:nvSpPr>
        <p:spPr>
          <a:xfrm>
            <a:off x="-3175" y="1574200"/>
            <a:ext cx="12198350" cy="709307"/>
          </a:xfrm>
        </p:spPr>
        <p:txBody>
          <a:bodyPr/>
          <a:lstStyle>
            <a:lvl1pPr marL="0" indent="0" algn="ctr">
              <a:buNone/>
              <a:defRPr lang="en-US" sz="2800" b="0" kern="1200" baseline="0" dirty="0" smtClean="0">
                <a:solidFill>
                  <a:schemeClr val="accent2">
                    <a:lumMod val="75000"/>
                  </a:schemeClr>
                </a:solidFill>
                <a:latin typeface="+mn-lt"/>
                <a:ea typeface="+mn-ea"/>
                <a:cs typeface="+mn-cs"/>
              </a:defRPr>
            </a:lvl1pPr>
            <a:lvl2pPr algn="ctr">
              <a:defRPr/>
            </a:lvl2pPr>
            <a:lvl3pPr algn="ctr">
              <a:defRPr/>
            </a:lvl3pPr>
            <a:lvl4pPr algn="ctr">
              <a:defRPr/>
            </a:lvl4pPr>
            <a:lvl5pPr algn="ctr">
              <a:defRPr/>
            </a:lvl5pPr>
          </a:lstStyle>
          <a:p>
            <a:pPr lvl="0"/>
            <a:r>
              <a:rPr lang="en-US"/>
              <a:t>Perhaps 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 Dark">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099268"/>
            <a:ext cx="546933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240442" y="1099268"/>
            <a:ext cx="546933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itle 9"/>
          <p:cNvSpPr>
            <a:spLocks noGrp="1"/>
          </p:cNvSpPr>
          <p:nvPr>
            <p:ph type="title" hasCustomPrompt="1"/>
          </p:nvPr>
        </p:nvSpPr>
        <p:spPr/>
        <p:txBody>
          <a:bodyPr/>
          <a:lstStyle>
            <a:lvl1pPr>
              <a:defRPr b="1"/>
            </a:lvl1pPr>
          </a:lstStyle>
          <a:p>
            <a:r>
              <a:rPr lang="en-US"/>
              <a:t>Subject: Slide Title on One Line</a:t>
            </a:r>
          </a:p>
        </p:txBody>
      </p:sp>
      <p:sp>
        <p:nvSpPr>
          <p:cNvPr id="11" name="Content Placeholder 2"/>
          <p:cNvSpPr>
            <a:spLocks noGrp="1"/>
          </p:cNvSpPr>
          <p:nvPr>
            <p:ph sz="half" idx="10"/>
          </p:nvPr>
        </p:nvSpPr>
        <p:spPr>
          <a:xfrm>
            <a:off x="456063" y="2016700"/>
            <a:ext cx="5469339" cy="42456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p:cNvSpPr>
            <a:spLocks noGrp="1"/>
          </p:cNvSpPr>
          <p:nvPr>
            <p:ph sz="half" idx="2"/>
          </p:nvPr>
        </p:nvSpPr>
        <p:spPr>
          <a:xfrm>
            <a:off x="6240441" y="2016700"/>
            <a:ext cx="5469339" cy="42456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Subject: Slide Title on One Line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Footer – Dark">
    <p:bg>
      <p:bgRef idx="1001">
        <a:schemeClr val="bg1"/>
      </p:bgRef>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Picture 4" descr="logo_splunk_1color_K.png"/>
          <p:cNvPicPr>
            <a:picLocks noChangeAspect="1"/>
          </p:cNvPicPr>
          <p:nvPr userDrawn="1"/>
        </p:nvPicPr>
        <p:blipFill>
          <a:blip r:embed="rId2" cstate="screen">
            <a:lum bright="70000" contrast="-70000"/>
            <a:alphaModFix/>
            <a:extLst>
              <a:ext uri="{28A0092B-C50C-407E-A947-70E740481C1C}">
                <a14:useLocalDpi xmlns:a14="http://schemas.microsoft.com/office/drawing/2010/main"/>
              </a:ext>
            </a:extLst>
          </a:blip>
          <a:stretch>
            <a:fillRect/>
          </a:stretch>
        </p:blipFill>
        <p:spPr>
          <a:xfrm>
            <a:off x="11134231" y="6474632"/>
            <a:ext cx="829169" cy="245434"/>
          </a:xfrm>
          <a:prstGeom prst="rect">
            <a:avLst/>
          </a:prstGeom>
        </p:spPr>
      </p:pic>
      <p:sp>
        <p:nvSpPr>
          <p:cNvPr id="2" name="Title 1"/>
          <p:cNvSpPr>
            <a:spLocks noGrp="1"/>
          </p:cNvSpPr>
          <p:nvPr>
            <p:ph type="title"/>
          </p:nvPr>
        </p:nvSpPr>
        <p:spPr>
          <a:xfrm>
            <a:off x="0" y="310393"/>
            <a:ext cx="12192000" cy="604007"/>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Dark">
    <p:bg>
      <p:bgRef idx="1001">
        <a:schemeClr val="bg1"/>
      </p:bgRef>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st Slide">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itle 2"/>
          <p:cNvSpPr>
            <a:spLocks noGrp="1"/>
          </p:cNvSpPr>
          <p:nvPr>
            <p:ph type="title" hasCustomPrompt="1"/>
          </p:nvPr>
        </p:nvSpPr>
        <p:spPr>
          <a:xfrm>
            <a:off x="953368" y="2267531"/>
            <a:ext cx="6289095" cy="2408378"/>
          </a:xfrm>
        </p:spPr>
        <p:txBody>
          <a:bodyPr/>
          <a:lstStyle>
            <a:lvl1pPr algn="l">
              <a:defRPr/>
            </a:lvl1pPr>
          </a:lstStyle>
          <a:p>
            <a:r>
              <a:rPr lang="en-US"/>
              <a:t>Thank You</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6"/>
          <p:cNvSpPr>
            <a:spLocks noGrp="1"/>
          </p:cNvSpPr>
          <p:nvPr>
            <p:ph type="title" hasCustomPrompt="1"/>
          </p:nvPr>
        </p:nvSpPr>
        <p:spPr/>
        <p:txBody>
          <a:bodyPr/>
          <a:lstStyle/>
          <a:p>
            <a:r>
              <a:rPr lang="en-US"/>
              <a:t>Subject: Slide Title on One Line</a:t>
            </a:r>
          </a:p>
        </p:txBody>
      </p:sp>
    </p:spTree>
    <p:extLst>
      <p:ext uri="{BB962C8B-B14F-4D97-AF65-F5344CB8AC3E}">
        <p14:creationId xmlns:p14="http://schemas.microsoft.com/office/powerpoint/2010/main" val="90566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6"/>
          <p:cNvSpPr>
            <a:spLocks noGrp="1"/>
          </p:cNvSpPr>
          <p:nvPr>
            <p:ph type="title" hasCustomPrompt="1"/>
          </p:nvPr>
        </p:nvSpPr>
        <p:spPr/>
        <p:txBody>
          <a:bodyPr/>
          <a:lstStyle/>
          <a:p>
            <a:r>
              <a:rPr lang="en-US"/>
              <a:t>Subject: Slide Title on One Line</a:t>
            </a:r>
          </a:p>
        </p:txBody>
      </p:sp>
    </p:spTree>
    <p:extLst>
      <p:ext uri="{BB962C8B-B14F-4D97-AF65-F5344CB8AC3E}">
        <p14:creationId xmlns:p14="http://schemas.microsoft.com/office/powerpoint/2010/main" val="38300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9" name="Title 18"/>
          <p:cNvSpPr>
            <a:spLocks noGrp="1"/>
          </p:cNvSpPr>
          <p:nvPr>
            <p:ph type="title" hasCustomPrompt="1"/>
          </p:nvPr>
        </p:nvSpPr>
        <p:spPr/>
        <p:txBody>
          <a:bodyPr/>
          <a:lstStyle>
            <a:lvl1pPr>
              <a:defRPr baseline="0"/>
            </a:lvl1pPr>
          </a:lstStyle>
          <a:p>
            <a:r>
              <a:rPr lang="en-US"/>
              <a:t>Subject: Slide Title on One Line</a:t>
            </a:r>
          </a:p>
        </p:txBody>
      </p:sp>
      <p:sp>
        <p:nvSpPr>
          <p:cNvPr id="22" name="Content Placeholder 21"/>
          <p:cNvSpPr>
            <a:spLocks noGrp="1"/>
          </p:cNvSpPr>
          <p:nvPr>
            <p:ph sz="quarter" idx="10"/>
          </p:nvPr>
        </p:nvSpPr>
        <p:spPr>
          <a:xfrm>
            <a:off x="456064" y="1417740"/>
            <a:ext cx="11145909" cy="47101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Left Subhead, Left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2"/>
          <p:cNvSpPr>
            <a:spLocks noGrp="1"/>
          </p:cNvSpPr>
          <p:nvPr>
            <p:ph idx="13"/>
          </p:nvPr>
        </p:nvSpPr>
        <p:spPr>
          <a:xfrm>
            <a:off x="532953" y="1215630"/>
            <a:ext cx="10846370" cy="725523"/>
          </a:xfrm>
          <a:prstGeom prst="rect">
            <a:avLst/>
          </a:prstGeom>
        </p:spPr>
        <p:txBody>
          <a:bodyPr lIns="68556" tIns="34278" rIns="68556" bIns="34278">
            <a:normAutofit/>
          </a:bodyPr>
          <a:lstStyle>
            <a:lvl1pPr marL="0" indent="0">
              <a:buFontTx/>
              <a:buNone/>
              <a:defRPr sz="3200"/>
            </a:lvl1pPr>
          </a:lstStyle>
          <a:p>
            <a:pPr lvl="0"/>
            <a:r>
              <a:rPr lang="en-US" smtClean="0"/>
              <a:t>Click to edit Master text styles</a:t>
            </a:r>
          </a:p>
        </p:txBody>
      </p:sp>
      <p:sp>
        <p:nvSpPr>
          <p:cNvPr id="9" name="Content Placeholder 2"/>
          <p:cNvSpPr>
            <a:spLocks noGrp="1"/>
          </p:cNvSpPr>
          <p:nvPr>
            <p:ph idx="16"/>
          </p:nvPr>
        </p:nvSpPr>
        <p:spPr>
          <a:xfrm>
            <a:off x="538675" y="1908510"/>
            <a:ext cx="5271143" cy="4222396"/>
          </a:xfrm>
          <a:prstGeom prst="rect">
            <a:avLst/>
          </a:prstGeom>
        </p:spPr>
        <p:txBody>
          <a:bodyPr lIns="68556" tIns="34278" rIns="68556" bIns="34278"/>
          <a:lstStyle>
            <a:lvl1pPr marL="340724" indent="-340724">
              <a:lnSpc>
                <a:spcPct val="100000"/>
              </a:lnSpc>
              <a:spcBef>
                <a:spcPts val="0"/>
              </a:spcBef>
              <a:spcAft>
                <a:spcPts val="533"/>
              </a:spcAft>
              <a:buClr>
                <a:schemeClr val="accent4">
                  <a:lumMod val="75000"/>
                </a:schemeClr>
              </a:buClr>
              <a:buSzPct val="90000"/>
              <a:buFont typeface="Lucida Grande"/>
              <a:buChar char="●"/>
              <a:defRPr sz="2400"/>
            </a:lvl1pPr>
            <a:lvl2pPr marL="682633" indent="-255987">
              <a:lnSpc>
                <a:spcPct val="100000"/>
              </a:lnSpc>
              <a:spcBef>
                <a:spcPts val="0"/>
              </a:spcBef>
              <a:spcAft>
                <a:spcPts val="533"/>
              </a:spcAft>
              <a:defRPr sz="2100"/>
            </a:lvl2pPr>
            <a:lvl3pPr marL="948101" indent="-211630">
              <a:lnSpc>
                <a:spcPct val="100000"/>
              </a:lnSpc>
              <a:spcBef>
                <a:spcPts val="0"/>
              </a:spcBef>
              <a:spcAft>
                <a:spcPts val="533"/>
              </a:spcAft>
              <a:buClr>
                <a:schemeClr val="tx2">
                  <a:lumMod val="50000"/>
                  <a:lumOff val="50000"/>
                </a:schemeClr>
              </a:buClr>
              <a:buFont typeface="Wingdings 3" charset="2"/>
              <a:buChar char="‣"/>
              <a:defRPr sz="200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3"/>
          <p:cNvSpPr>
            <a:spLocks noGrp="1"/>
          </p:cNvSpPr>
          <p:nvPr>
            <p:ph type="sldNum" sz="quarter" idx="17"/>
          </p:nvPr>
        </p:nvSpPr>
        <p:spPr>
          <a:xfrm>
            <a:off x="5524501" y="6356352"/>
            <a:ext cx="1143000" cy="366183"/>
          </a:xfrm>
          <a:prstGeom prst="rect">
            <a:avLst/>
          </a:prstGeom>
        </p:spPr>
        <p:txBody>
          <a:bodyPr/>
          <a:lstStyle>
            <a:lvl1pPr defTabSz="1087776" fontAlgn="base">
              <a:spcBef>
                <a:spcPct val="0"/>
              </a:spcBef>
              <a:spcAft>
                <a:spcPct val="0"/>
              </a:spcAft>
              <a:defRPr>
                <a:latin typeface="Calibri" charset="0"/>
              </a:defRPr>
            </a:lvl1pPr>
          </a:lstStyle>
          <a:p>
            <a:pPr>
              <a:defRPr/>
            </a:pPr>
            <a:fld id="{3882BB22-D188-46C3-8010-4A8EB97E7A46}" type="slidenum">
              <a:rPr lang="en-US"/>
              <a:pPr>
                <a:defRPr/>
              </a:pPr>
              <a:t>‹#›</a:t>
            </a:fld>
            <a:endParaRPr lang="en-US" dirty="0"/>
          </a:p>
        </p:txBody>
      </p:sp>
    </p:spTree>
    <p:extLst>
      <p:ext uri="{BB962C8B-B14F-4D97-AF65-F5344CB8AC3E}">
        <p14:creationId xmlns:p14="http://schemas.microsoft.com/office/powerpoint/2010/main" val="360012595"/>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afe Harbor Statement">
    <p:spTree>
      <p:nvGrpSpPr>
        <p:cNvPr id="1" name=""/>
        <p:cNvGrpSpPr/>
        <p:nvPr/>
      </p:nvGrpSpPr>
      <p:grpSpPr>
        <a:xfrm>
          <a:off x="0" y="0"/>
          <a:ext cx="0" cy="0"/>
          <a:chOff x="0" y="0"/>
          <a:chExt cx="0" cy="0"/>
        </a:xfrm>
      </p:grpSpPr>
      <p:sp>
        <p:nvSpPr>
          <p:cNvPr id="6" name="Title 18"/>
          <p:cNvSpPr txBox="1">
            <a:spLocks/>
          </p:cNvSpPr>
          <p:nvPr userDrawn="1"/>
        </p:nvSpPr>
        <p:spPr>
          <a:xfrm>
            <a:off x="-5318" y="310392"/>
            <a:ext cx="12197318" cy="604007"/>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a:solidFill>
                  <a:srgbClr val="000000"/>
                </a:solidFill>
              </a:rPr>
              <a:t>Safe Harbor Statement</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extBox 1"/>
          <p:cNvSpPr txBox="1"/>
          <p:nvPr userDrawn="1"/>
        </p:nvSpPr>
        <p:spPr>
          <a:xfrm>
            <a:off x="457199" y="1224793"/>
            <a:ext cx="11413672" cy="3785652"/>
          </a:xfrm>
          <a:prstGeom prst="rect">
            <a:avLst/>
          </a:prstGeom>
          <a:noFill/>
        </p:spPr>
        <p:txBody>
          <a:bodyPr wrap="square" rtlCol="0">
            <a:spAutoFit/>
          </a:bodyPr>
          <a:lstStyle/>
          <a:p>
            <a:r>
              <a:rPr lang="en-US">
                <a:solidFill>
                  <a:srgbClr val="000000"/>
                </a:solidFill>
              </a:rPr>
              <a:t>During the course of this presentation, we may make forward-looking statements regarding future events or the expected performance of the company. We caution you that such statements reflect our current expectations and estimates based on factors currently known to us and that actual events or results could differ materially. For important factors that may cause actual results to differ from those contained in our forward-looking statements, please review our filings with the SEC. 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 </a:t>
            </a:r>
          </a:p>
          <a:p>
            <a:endParaRPr lang="en-US">
              <a:solidFill>
                <a:srgbClr val="000000"/>
              </a:solidFill>
            </a:endParaRPr>
          </a:p>
          <a:p>
            <a:r>
              <a:rPr lang="en-US" sz="1200">
                <a:solidFill>
                  <a:srgbClr val="000000"/>
                </a:solidFill>
              </a:rPr>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 2 Lines with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0" y="310392"/>
            <a:ext cx="12186680" cy="1241571"/>
          </a:xfrm>
        </p:spPr>
        <p:txBody>
          <a:bodyPr/>
          <a:lstStyle>
            <a:lvl1pPr>
              <a:defRPr b="1" baseline="0"/>
            </a:lvl1pPr>
          </a:lstStyle>
          <a:p>
            <a:r>
              <a:rPr lang="en-US"/>
              <a:t>Subject: Slide Title With Enough Detail</a:t>
            </a:r>
            <a:br>
              <a:rPr lang="en-US"/>
            </a:br>
            <a:r>
              <a:rPr lang="en-US"/>
              <a:t>to Require Two Lines</a:t>
            </a:r>
          </a:p>
        </p:txBody>
      </p:sp>
      <p:sp>
        <p:nvSpPr>
          <p:cNvPr id="15" name="Content Placeholder 14"/>
          <p:cNvSpPr>
            <a:spLocks noGrp="1"/>
          </p:cNvSpPr>
          <p:nvPr>
            <p:ph sz="quarter" idx="11"/>
          </p:nvPr>
        </p:nvSpPr>
        <p:spPr>
          <a:xfrm>
            <a:off x="456064" y="1828844"/>
            <a:ext cx="11145910" cy="4303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Subhead and Content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3"/>
          <p:cNvSpPr>
            <a:spLocks noGrp="1"/>
          </p:cNvSpPr>
          <p:nvPr>
            <p:ph type="title" hasCustomPrompt="1"/>
          </p:nvPr>
        </p:nvSpPr>
        <p:spPr/>
        <p:txBody>
          <a:bodyPr/>
          <a:lstStyle/>
          <a:p>
            <a:r>
              <a:rPr lang="en-US"/>
              <a:t>Subject: Slide Title on One Line</a:t>
            </a:r>
          </a:p>
        </p:txBody>
      </p:sp>
      <p:sp>
        <p:nvSpPr>
          <p:cNvPr id="5" name="Content Placeholder 14"/>
          <p:cNvSpPr>
            <a:spLocks noGrp="1"/>
          </p:cNvSpPr>
          <p:nvPr>
            <p:ph sz="quarter" idx="12"/>
          </p:nvPr>
        </p:nvSpPr>
        <p:spPr>
          <a:xfrm>
            <a:off x="456064" y="1828844"/>
            <a:ext cx="11145910" cy="4303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3" hasCustomPrompt="1"/>
          </p:nvPr>
        </p:nvSpPr>
        <p:spPr>
          <a:xfrm>
            <a:off x="-3175" y="930895"/>
            <a:ext cx="12198350" cy="709307"/>
          </a:xfrm>
        </p:spPr>
        <p:txBody>
          <a:bodyPr/>
          <a:lstStyle>
            <a:lvl1pPr marL="0" indent="0" algn="ctr">
              <a:buNone/>
              <a:defRPr lang="en-US" sz="2800" b="0" kern="1200" baseline="0" dirty="0" smtClean="0">
                <a:solidFill>
                  <a:schemeClr val="accent3"/>
                </a:solidFill>
                <a:latin typeface="+mn-lt"/>
                <a:ea typeface="+mn-ea"/>
                <a:cs typeface="+mn-cs"/>
              </a:defRPr>
            </a:lvl1pPr>
            <a:lvl2pPr algn="ctr">
              <a:defRPr/>
            </a:lvl2pPr>
            <a:lvl3pPr algn="ctr">
              <a:defRPr/>
            </a:lvl3pPr>
            <a:lvl4pPr algn="ctr">
              <a:defRPr/>
            </a:lvl4pPr>
            <a:lvl5pPr algn="ctr">
              <a:defRPr/>
            </a:lvl5pPr>
          </a:lstStyle>
          <a:p>
            <a:pPr lvl="0"/>
            <a:r>
              <a:rPr lang="en-US"/>
              <a:t>Perhaps 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 2 Lines w/Subhead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0" y="310392"/>
            <a:ext cx="12215518" cy="1241571"/>
          </a:xfrm>
        </p:spPr>
        <p:txBody>
          <a:bodyPr/>
          <a:lstStyle>
            <a:lvl1pPr>
              <a:defRPr b="1" baseline="0"/>
            </a:lvl1pPr>
          </a:lstStyle>
          <a:p>
            <a:r>
              <a:rPr lang="en-US"/>
              <a:t>Subject: Slide Title With Enough</a:t>
            </a:r>
            <a:br>
              <a:rPr lang="en-US"/>
            </a:br>
            <a:r>
              <a:rPr lang="en-US"/>
              <a:t>Detail to Require Two Lines</a:t>
            </a:r>
          </a:p>
        </p:txBody>
      </p:sp>
      <p:sp>
        <p:nvSpPr>
          <p:cNvPr id="15" name="Content Placeholder 14"/>
          <p:cNvSpPr>
            <a:spLocks noGrp="1"/>
          </p:cNvSpPr>
          <p:nvPr>
            <p:ph sz="quarter" idx="11"/>
          </p:nvPr>
        </p:nvSpPr>
        <p:spPr>
          <a:xfrm>
            <a:off x="456064" y="2549540"/>
            <a:ext cx="11145910" cy="3582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p:cNvSpPr>
            <a:spLocks noGrp="1"/>
          </p:cNvSpPr>
          <p:nvPr>
            <p:ph type="body" sz="quarter" idx="13" hasCustomPrompt="1"/>
          </p:nvPr>
        </p:nvSpPr>
        <p:spPr>
          <a:xfrm>
            <a:off x="-3175" y="1574200"/>
            <a:ext cx="12198350" cy="709307"/>
          </a:xfrm>
        </p:spPr>
        <p:txBody>
          <a:bodyPr/>
          <a:lstStyle>
            <a:lvl1pPr marL="0" indent="0" algn="ctr">
              <a:buNone/>
              <a:defRPr lang="en-US" sz="2800" b="0" kern="1200" baseline="0" dirty="0" smtClean="0">
                <a:solidFill>
                  <a:schemeClr val="accent3"/>
                </a:solidFill>
                <a:latin typeface="+mn-lt"/>
                <a:ea typeface="+mn-ea"/>
                <a:cs typeface="+mn-cs"/>
              </a:defRPr>
            </a:lvl1pPr>
            <a:lvl2pPr algn="ctr">
              <a:defRPr/>
            </a:lvl2pPr>
            <a:lvl3pPr algn="ctr">
              <a:defRPr/>
            </a:lvl3pPr>
            <a:lvl4pPr algn="ctr">
              <a:defRPr/>
            </a:lvl4pPr>
            <a:lvl5pPr algn="ctr">
              <a:defRPr/>
            </a:lvl5pPr>
          </a:lstStyle>
          <a:p>
            <a:pPr lvl="0"/>
            <a:r>
              <a:rPr lang="en-US"/>
              <a:t>Perhaps 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er Slide – 2 Bullets &amp; Quot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7" name="Rectangle 16"/>
          <p:cNvSpPr/>
          <p:nvPr userDrawn="1"/>
        </p:nvSpPr>
        <p:spPr>
          <a:xfrm>
            <a:off x="1" y="0"/>
            <a:ext cx="3603277"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 name="Title 4"/>
          <p:cNvSpPr>
            <a:spLocks noGrp="1"/>
          </p:cNvSpPr>
          <p:nvPr>
            <p:ph type="title" hasCustomPrompt="1"/>
          </p:nvPr>
        </p:nvSpPr>
        <p:spPr>
          <a:xfrm>
            <a:off x="4177079" y="310393"/>
            <a:ext cx="7194481" cy="1465780"/>
          </a:xfrm>
        </p:spPr>
        <p:txBody>
          <a:bodyPr>
            <a:noAutofit/>
          </a:bodyPr>
          <a:lstStyle>
            <a:lvl1pPr>
              <a:defRPr sz="3600" baseline="0"/>
            </a:lvl1pPr>
          </a:lstStyle>
          <a:p>
            <a:r>
              <a:rPr lang="en-US"/>
              <a:t>Customer Slide: Title with</a:t>
            </a:r>
            <a:br>
              <a:rPr lang="en-US"/>
            </a:br>
            <a:r>
              <a:rPr lang="en-US"/>
              <a:t>Two Lines</a:t>
            </a:r>
          </a:p>
        </p:txBody>
      </p:sp>
      <p:sp>
        <p:nvSpPr>
          <p:cNvPr id="12" name="Rectangle 11"/>
          <p:cNvSpPr/>
          <p:nvPr userDrawn="1"/>
        </p:nvSpPr>
        <p:spPr>
          <a:xfrm>
            <a:off x="1" y="0"/>
            <a:ext cx="3603277" cy="566057"/>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4" name="Oval 13"/>
          <p:cNvSpPr/>
          <p:nvPr userDrawn="1"/>
        </p:nvSpPr>
        <p:spPr>
          <a:xfrm>
            <a:off x="734269" y="1274857"/>
            <a:ext cx="2118512" cy="21185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2" name="Content Placeholder 21"/>
          <p:cNvSpPr>
            <a:spLocks noGrp="1"/>
          </p:cNvSpPr>
          <p:nvPr>
            <p:ph sz="quarter" idx="10" hasCustomPrompt="1"/>
          </p:nvPr>
        </p:nvSpPr>
        <p:spPr>
          <a:xfrm>
            <a:off x="4177079" y="3524688"/>
            <a:ext cx="7194184" cy="2703638"/>
          </a:xfrm>
        </p:spPr>
        <p:txBody>
          <a:bodyPr/>
          <a:lstStyle>
            <a:lvl1pPr>
              <a:defRPr baseline="0"/>
            </a:lvl1pPr>
          </a:lstStyle>
          <a:p>
            <a:pPr lvl="0"/>
            <a:r>
              <a:rPr lang="en-US"/>
              <a:t>Bullet 1</a:t>
            </a:r>
          </a:p>
          <a:p>
            <a:pPr lvl="0"/>
            <a:r>
              <a:rPr lang="en-US"/>
              <a:t>Bullet 2</a:t>
            </a:r>
          </a:p>
          <a:p>
            <a:pPr lvl="0"/>
            <a:r>
              <a:rPr lang="en-US"/>
              <a:t>Possibly a third bullet. Do not exceed 25 words for all bullets.</a:t>
            </a:r>
          </a:p>
        </p:txBody>
      </p:sp>
      <p:sp>
        <p:nvSpPr>
          <p:cNvPr id="11" name="Text Placeholder 3"/>
          <p:cNvSpPr>
            <a:spLocks noGrp="1"/>
          </p:cNvSpPr>
          <p:nvPr>
            <p:ph type="body" sz="quarter" idx="11" hasCustomPrompt="1"/>
          </p:nvPr>
        </p:nvSpPr>
        <p:spPr>
          <a:xfrm>
            <a:off x="4493968" y="1776173"/>
            <a:ext cx="6927019" cy="931758"/>
          </a:xfrm>
        </p:spPr>
        <p:txBody>
          <a:bodyPr bIns="91440" anchor="b" anchorCtr="0"/>
          <a:lstStyle>
            <a:lvl1pPr marL="0" indent="0">
              <a:buNone/>
              <a:defRPr sz="1800"/>
            </a:lvl1pPr>
          </a:lstStyle>
          <a:p>
            <a:pPr lvl="0"/>
            <a:r>
              <a:rPr lang="en-US"/>
              <a:t>Customer Quote (25 words)</a:t>
            </a:r>
          </a:p>
        </p:txBody>
      </p:sp>
      <p:sp>
        <p:nvSpPr>
          <p:cNvPr id="13" name="Text Placeholder 3"/>
          <p:cNvSpPr>
            <a:spLocks noGrp="1"/>
          </p:cNvSpPr>
          <p:nvPr>
            <p:ph type="body" sz="quarter" idx="12" hasCustomPrompt="1"/>
          </p:nvPr>
        </p:nvSpPr>
        <p:spPr>
          <a:xfrm>
            <a:off x="4493968" y="2702721"/>
            <a:ext cx="6927019" cy="345369"/>
          </a:xfrm>
        </p:spPr>
        <p:txBody>
          <a:bodyPr bIns="91440" anchor="b" anchorCtr="0"/>
          <a:lstStyle>
            <a:lvl1pPr marL="0" indent="0">
              <a:buNone/>
              <a:defRPr sz="1100">
                <a:latin typeface="Arial Black"/>
                <a:cs typeface="Arial Black"/>
              </a:defRPr>
            </a:lvl1pPr>
          </a:lstStyle>
          <a:p>
            <a:pPr lvl="0"/>
            <a:r>
              <a:rPr lang="en-US"/>
              <a:t>— Customer name and role</a:t>
            </a:r>
          </a:p>
        </p:txBody>
      </p:sp>
      <p:sp>
        <p:nvSpPr>
          <p:cNvPr id="6" name="Text Placeholder 5"/>
          <p:cNvSpPr>
            <a:spLocks noGrp="1"/>
          </p:cNvSpPr>
          <p:nvPr>
            <p:ph type="body" sz="quarter" idx="13" hasCustomPrompt="1"/>
          </p:nvPr>
        </p:nvSpPr>
        <p:spPr>
          <a:xfrm>
            <a:off x="125413" y="79375"/>
            <a:ext cx="3325812" cy="507831"/>
          </a:xfrm>
          <a:noFill/>
        </p:spPr>
        <p:txBody>
          <a:bodyPr wrap="square" rtlCol="0">
            <a:spAutoFit/>
          </a:bodyPr>
          <a:lstStyle>
            <a:lvl1pPr marL="0" indent="0">
              <a:spcBef>
                <a:spcPts val="0"/>
              </a:spcBef>
              <a:spcAft>
                <a:spcPts val="0"/>
              </a:spcAft>
              <a:buNone/>
              <a:defRPr lang="en-US" sz="900" b="1" dirty="0"/>
            </a:lvl1pPr>
          </a:lstStyle>
          <a:p>
            <a:pPr marL="0" lvl="0">
              <a:lnSpc>
                <a:spcPct val="150000"/>
              </a:lnSpc>
            </a:pPr>
            <a:r>
              <a:rPr lang="en-US"/>
              <a:t>INDUSTRY:  One, Two</a:t>
            </a:r>
          </a:p>
          <a:p>
            <a:pPr marL="0" lvl="0">
              <a:lnSpc>
                <a:spcPct val="150000"/>
              </a:lnSpc>
            </a:pPr>
            <a:r>
              <a:rPr lang="en-US"/>
              <a:t>USE CASE: One, Two, Three, Four</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3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a:off x="2659" y="0"/>
            <a:ext cx="12192000" cy="6858000"/>
          </a:xfrm>
          <a:prstGeom prst="rect">
            <a:avLst/>
          </a:prstGeom>
        </p:spPr>
      </p:pic>
      <p:sp>
        <p:nvSpPr>
          <p:cNvPr id="15" name="Title Placeholder 14"/>
          <p:cNvSpPr>
            <a:spLocks noGrp="1"/>
          </p:cNvSpPr>
          <p:nvPr>
            <p:ph type="title"/>
          </p:nvPr>
        </p:nvSpPr>
        <p:spPr>
          <a:xfrm>
            <a:off x="-2659" y="310393"/>
            <a:ext cx="12197318" cy="604007"/>
          </a:xfrm>
          <a:prstGeom prst="rect">
            <a:avLst/>
          </a:prstGeom>
        </p:spPr>
        <p:txBody>
          <a:bodyPr vert="horz" lIns="91440" tIns="45720" rIns="91440" bIns="45720" rtlCol="0" anchor="t" anchorCtr="0">
            <a:noAutofit/>
          </a:bodyPr>
          <a:lstStyle/>
          <a:p>
            <a:r>
              <a:rPr lang="en-US"/>
              <a:t>Click to edit Master title style</a:t>
            </a:r>
          </a:p>
        </p:txBody>
      </p:sp>
      <p:sp>
        <p:nvSpPr>
          <p:cNvPr id="16" name="Text Placeholder 15"/>
          <p:cNvSpPr>
            <a:spLocks noGrp="1"/>
          </p:cNvSpPr>
          <p:nvPr>
            <p:ph type="body" idx="1"/>
          </p:nvPr>
        </p:nvSpPr>
        <p:spPr>
          <a:xfrm>
            <a:off x="456064" y="1417740"/>
            <a:ext cx="11145910" cy="471010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79492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0" r:id="rId9"/>
    <p:sldLayoutId id="2147483671" r:id="rId10"/>
    <p:sldLayoutId id="2147483672" r:id="rId11"/>
    <p:sldLayoutId id="2147483673" r:id="rId12"/>
    <p:sldLayoutId id="2147483674" r:id="rId13"/>
    <p:sldLayoutId id="2147483675" r:id="rId14"/>
    <p:sldLayoutId id="2147483724"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723" r:id="rId28"/>
    <p:sldLayoutId id="2147483743" r:id="rId29"/>
    <p:sldLayoutId id="2147483744"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346075" marR="0" indent="-346075" algn="l" defTabSz="914400" rtl="0" eaLnBrk="1" fontAlgn="auto" latinLnBrk="0" hangingPunct="1">
        <a:lnSpc>
          <a:spcPct val="110000"/>
        </a:lnSpc>
        <a:spcBef>
          <a:spcPts val="1000"/>
        </a:spcBef>
        <a:spcAft>
          <a:spcPts val="400"/>
        </a:spcAft>
        <a:buClr>
          <a:schemeClr val="accent1"/>
        </a:buClr>
        <a:buSzPct val="70000"/>
        <a:buFont typeface=".LucidaGrandeUI" charset="0"/>
        <a:buChar char="▶"/>
        <a:tabLst/>
        <a:defRPr sz="2400" kern="1200">
          <a:solidFill>
            <a:schemeClr val="tx1"/>
          </a:solidFill>
          <a:latin typeface="+mn-lt"/>
          <a:ea typeface="+mn-ea"/>
          <a:cs typeface="+mn-cs"/>
        </a:defRPr>
      </a:lvl1pPr>
      <a:lvl2pPr marL="685800" marR="0" indent="-228600" algn="l" defTabSz="914400" rtl="0" eaLnBrk="1" fontAlgn="auto" latinLnBrk="0" hangingPunct="1">
        <a:lnSpc>
          <a:spcPct val="110000"/>
        </a:lnSpc>
        <a:spcBef>
          <a:spcPts val="500"/>
        </a:spcBef>
        <a:spcAft>
          <a:spcPts val="400"/>
        </a:spcAft>
        <a:buClr>
          <a:schemeClr val="accent1"/>
        </a:buClr>
        <a:buSzPct val="115000"/>
        <a:buFont typeface="Arial"/>
        <a:buChar char="•"/>
        <a:tabLst/>
        <a:defRPr sz="2200" kern="1200">
          <a:solidFill>
            <a:schemeClr val="tx2"/>
          </a:solidFill>
          <a:latin typeface="+mn-lt"/>
          <a:ea typeface="+mn-ea"/>
          <a:cs typeface="+mn-cs"/>
        </a:defRPr>
      </a:lvl2pPr>
      <a:lvl3pPr marL="1143000" marR="0" indent="-228600" algn="l" defTabSz="914400" rtl="0" eaLnBrk="1" fontAlgn="auto" latinLnBrk="0" hangingPunct="1">
        <a:lnSpc>
          <a:spcPct val="110000"/>
        </a:lnSpc>
        <a:spcBef>
          <a:spcPts val="500"/>
        </a:spcBef>
        <a:spcAft>
          <a:spcPts val="400"/>
        </a:spcAft>
        <a:buClr>
          <a:schemeClr val="accent1"/>
        </a:buClr>
        <a:buSzPct val="115000"/>
        <a:buFont typeface="Arial"/>
        <a:buChar char="•"/>
        <a:tabLst/>
        <a:defRPr sz="2000" kern="1200">
          <a:solidFill>
            <a:schemeClr val="tx2"/>
          </a:solidFill>
          <a:latin typeface="+mn-lt"/>
          <a:ea typeface="+mn-ea"/>
          <a:cs typeface="+mn-cs"/>
        </a:defRPr>
      </a:lvl3pPr>
      <a:lvl4pPr marL="1600200" marR="0" indent="-228600" algn="l" defTabSz="914400" rtl="0" eaLnBrk="1" fontAlgn="auto" latinLnBrk="0" hangingPunct="1">
        <a:lnSpc>
          <a:spcPct val="110000"/>
        </a:lnSpc>
        <a:spcBef>
          <a:spcPts val="500"/>
        </a:spcBef>
        <a:spcAft>
          <a:spcPts val="400"/>
        </a:spcAft>
        <a:buClr>
          <a:schemeClr val="accent1"/>
        </a:buClr>
        <a:buSzTx/>
        <a:buFont typeface="Arial"/>
        <a:buChar char="•"/>
        <a:tabLst/>
        <a:defRPr sz="2000" kern="1200">
          <a:solidFill>
            <a:schemeClr val="tx2"/>
          </a:solidFill>
          <a:latin typeface="+mn-lt"/>
          <a:ea typeface="+mn-ea"/>
          <a:cs typeface="+mn-cs"/>
        </a:defRPr>
      </a:lvl4pPr>
      <a:lvl5pPr marL="1828800" marR="0" indent="0" algn="l" defTabSz="914400" rtl="0" eaLnBrk="1" fontAlgn="auto" latinLnBrk="0" hangingPunct="1">
        <a:lnSpc>
          <a:spcPct val="110000"/>
        </a:lnSpc>
        <a:spcBef>
          <a:spcPts val="500"/>
        </a:spcBef>
        <a:spcAft>
          <a:spcPts val="400"/>
        </a:spcAft>
        <a:buClr>
          <a:schemeClr val="accent1"/>
        </a:buClr>
        <a:buSzTx/>
        <a:buFontTx/>
        <a:buNone/>
        <a:tabLst/>
        <a:defRPr sz="20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png"/><Relationship Id="rId1" Type="http://schemas.openxmlformats.org/officeDocument/2006/relationships/slideLayout" Target="../slideLayouts/slideLayout30.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png"/><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7.png"/><Relationship Id="rId1" Type="http://schemas.openxmlformats.org/officeDocument/2006/relationships/slideLayout" Target="../slideLayouts/slideLayout14.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hyperlink" Target="https://demo-buttercupgo.splunkoxygen.com/en-US/app/buttercup_games/buttercupgo__overall_stats?earliest=-1h@h&amp;latest=now" TargetMode="External"/><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8.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image" Target="../media/image45.tiff"/><Relationship Id="rId5" Type="http://schemas.openxmlformats.org/officeDocument/2006/relationships/image" Target="../media/image46.tiff"/><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hyperlink" Target="http://localhost:3040/" TargetMode="External"/><Relationship Id="rId4" Type="http://schemas.openxmlformats.org/officeDocument/2006/relationships/hyperlink" Target="https://localhost:8000/" TargetMode="External"/><Relationship Id="rId5" Type="http://schemas.openxmlformats.org/officeDocument/2006/relationships/hyperlink" Target="https://localhost:7990/" TargetMode="External"/><Relationship Id="rId6" Type="http://schemas.openxmlformats.org/officeDocument/2006/relationships/hyperlink" Target="https://localhost:8080/" TargetMode="External"/><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hyperlink" Target="https://localhost:3040/" TargetMode="External"/><Relationship Id="rId4" Type="http://schemas.openxmlformats.org/officeDocument/2006/relationships/hyperlink" Target="http://localhost:8000/en-US/app/splunk_app_End_User_Monitoring/real_time_performance" TargetMode="External"/><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png"/><Relationship Id="rId3"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hyperlink" Target="https://localhost:3040/" TargetMode="External"/><Relationship Id="rId4" Type="http://schemas.openxmlformats.org/officeDocument/2006/relationships/hyperlink" Target="http://localhost:8000/en-US/app/splunk_app_New_Relic/apm_overview" TargetMode="External"/><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 Id="rId3"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34.png"/><Relationship Id="rId9" Type="http://schemas.openxmlformats.org/officeDocument/2006/relationships/image" Target="../media/image37.png"/><Relationship Id="rId10" Type="http://schemas.openxmlformats.org/officeDocument/2006/relationships/image" Target="../media/image46.tiff"/><Relationship Id="rId11" Type="http://schemas.openxmlformats.org/officeDocument/2006/relationships/image" Target="../media/image61.png"/><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image" Target="../media/image45.tiff"/><Relationship Id="rId5" Type="http://schemas.openxmlformats.org/officeDocument/2006/relationships/image" Target="../media/image46.tiff"/><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s://buttercup.rocks/" TargetMode="External"/><Relationship Id="rId5" Type="http://schemas.openxmlformats.org/officeDocument/2006/relationships/hyperlink" Target="https://demo-buttercupgo.splunkoxygen.com/en-US/app/buttercup_games/buttercupgo__overall_stats?earliest=-1h@h&amp;latest=now" TargetMode="External"/><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1.png"/><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7590" y="1453361"/>
            <a:ext cx="9054177" cy="2873153"/>
          </a:xfrm>
        </p:spPr>
        <p:txBody>
          <a:bodyPr/>
          <a:lstStyle/>
          <a:p>
            <a:r>
              <a:rPr lang="en-US" sz="4800" dirty="0"/>
              <a:t>Splunk Modern Application Development Workshop</a:t>
            </a:r>
            <a:endParaRPr lang="en-US" sz="3600" b="1" cap="all" dirty="0">
              <a:solidFill>
                <a:srgbClr val="FFFFFF"/>
              </a:solidFill>
              <a:latin typeface="+mn-lt"/>
              <a:ea typeface="+mn-ea"/>
              <a:cs typeface="+mn-cs"/>
            </a:endParaRPr>
          </a:p>
        </p:txBody>
      </p:sp>
      <p:sp>
        <p:nvSpPr>
          <p:cNvPr id="2" name="Text Placeholder 1"/>
          <p:cNvSpPr>
            <a:spLocks noGrp="1"/>
          </p:cNvSpPr>
          <p:nvPr>
            <p:ph type="body" sz="quarter" idx="14"/>
          </p:nvPr>
        </p:nvSpPr>
        <p:spPr/>
        <p:txBody>
          <a:bodyPr/>
          <a:lstStyle/>
          <a:p>
            <a:r>
              <a:rPr lang="en-US"/>
              <a:t>Tom Martin | Staff ITOA Practitioner</a:t>
            </a:r>
            <a:br>
              <a:rPr lang="en-US"/>
            </a:br>
            <a:r>
              <a:rPr lang="en-US"/>
              <a:t>Domnick Eger | Global DevOps Practitioner </a:t>
            </a:r>
          </a:p>
        </p:txBody>
      </p:sp>
    </p:spTree>
    <p:extLst>
      <p:ext uri="{BB962C8B-B14F-4D97-AF65-F5344CB8AC3E}">
        <p14:creationId xmlns:p14="http://schemas.microsoft.com/office/powerpoint/2010/main" val="1422318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Environment</a:t>
            </a:r>
            <a:endParaRPr lang="en-US" dirty="0"/>
          </a:p>
        </p:txBody>
      </p:sp>
      <p:sp>
        <p:nvSpPr>
          <p:cNvPr id="5" name="Slide Number Placeholder 4"/>
          <p:cNvSpPr>
            <a:spLocks noGrp="1"/>
          </p:cNvSpPr>
          <p:nvPr>
            <p:ph type="sldNum" sz="quarter" idx="17"/>
          </p:nvPr>
        </p:nvSpPr>
        <p:spPr/>
        <p:txBody>
          <a:bodyPr/>
          <a:lstStyle/>
          <a:p>
            <a:pPr>
              <a:defRPr/>
            </a:pPr>
            <a:fld id="{3882BB22-D188-46C3-8010-4A8EB97E7A46}" type="slidenum">
              <a:rPr lang="en-US" smtClean="0"/>
              <a:pPr>
                <a:defRPr/>
              </a:pPr>
              <a:t>10</a:t>
            </a:fld>
            <a:endParaRPr lang="en-US" dirty="0"/>
          </a:p>
        </p:txBody>
      </p:sp>
      <p:sp>
        <p:nvSpPr>
          <p:cNvPr id="6" name="TextBox 5"/>
          <p:cNvSpPr txBox="1"/>
          <p:nvPr/>
        </p:nvSpPr>
        <p:spPr>
          <a:xfrm>
            <a:off x="689548" y="1140305"/>
            <a:ext cx="3705823" cy="369332"/>
          </a:xfrm>
          <a:prstGeom prst="rect">
            <a:avLst/>
          </a:prstGeom>
          <a:noFill/>
        </p:spPr>
        <p:txBody>
          <a:bodyPr wrap="none" lIns="0" tIns="0" rIns="0" bIns="0" rtlCol="0">
            <a:spAutoFit/>
          </a:bodyPr>
          <a:lstStyle/>
          <a:p>
            <a:r>
              <a:rPr lang="en-US" sz="2400" b="1" dirty="0" smtClean="0"/>
              <a:t>Docker Test Environment</a:t>
            </a:r>
          </a:p>
        </p:txBody>
      </p:sp>
      <p:sp>
        <p:nvSpPr>
          <p:cNvPr id="8" name="TextBox 7"/>
          <p:cNvSpPr txBox="1"/>
          <p:nvPr/>
        </p:nvSpPr>
        <p:spPr>
          <a:xfrm>
            <a:off x="685207" y="5566085"/>
            <a:ext cx="10410222" cy="307777"/>
          </a:xfrm>
          <a:prstGeom prst="rect">
            <a:avLst/>
          </a:prstGeom>
          <a:noFill/>
        </p:spPr>
        <p:txBody>
          <a:bodyPr wrap="none" lIns="0" tIns="0" rIns="0" bIns="0" rtlCol="0">
            <a:spAutoFit/>
          </a:bodyPr>
          <a:lstStyle/>
          <a:p>
            <a:r>
              <a:rPr lang="en-US" sz="2000" b="1" dirty="0"/>
              <a:t>Reference Link</a:t>
            </a:r>
            <a:r>
              <a:rPr lang="en-US" sz="2000" b="1" dirty="0" smtClean="0"/>
              <a:t>: https://</a:t>
            </a:r>
            <a:r>
              <a:rPr lang="en-US" sz="2000" b="1" dirty="0" err="1" smtClean="0"/>
              <a:t>store.docker.com</a:t>
            </a:r>
            <a:r>
              <a:rPr lang="en-US" sz="2000" b="1" dirty="0" smtClean="0"/>
              <a:t>/editions/community/</a:t>
            </a:r>
            <a:r>
              <a:rPr lang="en-US" sz="2000" b="1" dirty="0" err="1" smtClean="0"/>
              <a:t>docker</a:t>
            </a:r>
            <a:r>
              <a:rPr lang="en-US" sz="2000" b="1" dirty="0" smtClean="0"/>
              <a:t>-</a:t>
            </a:r>
            <a:r>
              <a:rPr lang="en-US" sz="2000" b="1" dirty="0" err="1" smtClean="0"/>
              <a:t>ce</a:t>
            </a:r>
            <a:r>
              <a:rPr lang="en-US" sz="2000" b="1" dirty="0" smtClean="0"/>
              <a:t>-desktop-mac</a:t>
            </a:r>
          </a:p>
        </p:txBody>
      </p:sp>
      <p:sp>
        <p:nvSpPr>
          <p:cNvPr id="9" name="TextBox 8"/>
          <p:cNvSpPr txBox="1"/>
          <p:nvPr/>
        </p:nvSpPr>
        <p:spPr>
          <a:xfrm>
            <a:off x="689548" y="3665149"/>
            <a:ext cx="4101187" cy="369332"/>
          </a:xfrm>
          <a:prstGeom prst="rect">
            <a:avLst/>
          </a:prstGeom>
          <a:noFill/>
        </p:spPr>
        <p:txBody>
          <a:bodyPr wrap="none" lIns="0" tIns="0" rIns="0" bIns="0" rtlCol="0">
            <a:spAutoFit/>
          </a:bodyPr>
          <a:lstStyle/>
          <a:p>
            <a:r>
              <a:rPr lang="en-US" sz="2400" b="1" dirty="0" smtClean="0"/>
              <a:t>Mac OSX or Linux Versions:</a:t>
            </a:r>
          </a:p>
        </p:txBody>
      </p:sp>
      <p:sp>
        <p:nvSpPr>
          <p:cNvPr id="10" name="TextBox 9"/>
          <p:cNvSpPr txBox="1"/>
          <p:nvPr/>
        </p:nvSpPr>
        <p:spPr>
          <a:xfrm>
            <a:off x="685207" y="4216970"/>
            <a:ext cx="3502241" cy="1107996"/>
          </a:xfrm>
          <a:prstGeom prst="rect">
            <a:avLst/>
          </a:prstGeom>
          <a:noFill/>
        </p:spPr>
        <p:txBody>
          <a:bodyPr wrap="none" lIns="0" tIns="0" rIns="0" bIns="0" rtlCol="0">
            <a:spAutoFit/>
          </a:bodyPr>
          <a:lstStyle/>
          <a:p>
            <a:r>
              <a:rPr lang="en-US" sz="2400" dirty="0" smtClean="0"/>
              <a:t>Mac OSX 10.11 or Higher</a:t>
            </a:r>
          </a:p>
          <a:p>
            <a:r>
              <a:rPr lang="en-US" sz="2400" dirty="0" smtClean="0"/>
              <a:t>CentOS 6x or 7x</a:t>
            </a:r>
          </a:p>
          <a:p>
            <a:r>
              <a:rPr lang="en-US" sz="2400" dirty="0" smtClean="0"/>
              <a:t>Ubuntu 14.04 or Higher</a:t>
            </a:r>
          </a:p>
        </p:txBody>
      </p:sp>
      <p:pic>
        <p:nvPicPr>
          <p:cNvPr id="3" name="Picture 2"/>
          <p:cNvPicPr>
            <a:picLocks noChangeAspect="1"/>
          </p:cNvPicPr>
          <p:nvPr/>
        </p:nvPicPr>
        <p:blipFill>
          <a:blip r:embed="rId2"/>
          <a:stretch>
            <a:fillRect/>
          </a:stretch>
        </p:blipFill>
        <p:spPr>
          <a:xfrm>
            <a:off x="685207" y="1625294"/>
            <a:ext cx="2398426" cy="1329360"/>
          </a:xfrm>
          <a:prstGeom prst="rect">
            <a:avLst/>
          </a:prstGeom>
        </p:spPr>
      </p:pic>
      <p:pic>
        <p:nvPicPr>
          <p:cNvPr id="4" name="Picture 3"/>
          <p:cNvPicPr>
            <a:picLocks noChangeAspect="1"/>
          </p:cNvPicPr>
          <p:nvPr/>
        </p:nvPicPr>
        <p:blipFill>
          <a:blip r:embed="rId3"/>
          <a:stretch>
            <a:fillRect/>
          </a:stretch>
        </p:blipFill>
        <p:spPr>
          <a:xfrm>
            <a:off x="3299839" y="1695383"/>
            <a:ext cx="1356716" cy="112503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5335" y="1567321"/>
            <a:ext cx="6760526" cy="2710274"/>
          </a:xfrm>
          <a:prstGeom prst="rect">
            <a:avLst/>
          </a:prstGeom>
        </p:spPr>
      </p:pic>
    </p:spTree>
    <p:extLst>
      <p:ext uri="{BB962C8B-B14F-4D97-AF65-F5344CB8AC3E}">
        <p14:creationId xmlns:p14="http://schemas.microsoft.com/office/powerpoint/2010/main" val="12702505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a:t>
            </a:r>
            <a:r>
              <a:rPr lang="en-US" dirty="0" err="1" smtClean="0"/>
              <a:t>ized</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19" y="1079500"/>
            <a:ext cx="5727258" cy="52197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829" y="2400300"/>
            <a:ext cx="5223102" cy="3092450"/>
          </a:xfrm>
          <a:prstGeom prst="rect">
            <a:avLst/>
          </a:prstGeom>
        </p:spPr>
      </p:pic>
      <p:sp>
        <p:nvSpPr>
          <p:cNvPr id="6" name="Rectangle 5"/>
          <p:cNvSpPr/>
          <p:nvPr/>
        </p:nvSpPr>
        <p:spPr>
          <a:xfrm>
            <a:off x="6730060" y="4571999"/>
            <a:ext cx="1094023" cy="1510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7" name="Rectangle 6"/>
          <p:cNvSpPr/>
          <p:nvPr/>
        </p:nvSpPr>
        <p:spPr>
          <a:xfrm>
            <a:off x="6389479" y="5028398"/>
            <a:ext cx="1378945" cy="3705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8" name="Rectangle 7"/>
          <p:cNvSpPr/>
          <p:nvPr/>
        </p:nvSpPr>
        <p:spPr>
          <a:xfrm>
            <a:off x="712248" y="3317018"/>
            <a:ext cx="1094023" cy="1510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9" name="Rectangle 8"/>
          <p:cNvSpPr/>
          <p:nvPr/>
        </p:nvSpPr>
        <p:spPr>
          <a:xfrm>
            <a:off x="712248" y="4488515"/>
            <a:ext cx="1094023" cy="1510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10" name="Rectangle 9"/>
          <p:cNvSpPr/>
          <p:nvPr/>
        </p:nvSpPr>
        <p:spPr>
          <a:xfrm>
            <a:off x="712247" y="5976734"/>
            <a:ext cx="1094023" cy="1510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cxnSp>
        <p:nvCxnSpPr>
          <p:cNvPr id="12" name="Straight Arrow Connector 11"/>
          <p:cNvCxnSpPr/>
          <p:nvPr/>
        </p:nvCxnSpPr>
        <p:spPr>
          <a:xfrm flipV="1">
            <a:off x="200527" y="2738971"/>
            <a:ext cx="419249" cy="122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00526" y="3797750"/>
            <a:ext cx="419249" cy="122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60719" y="4972834"/>
            <a:ext cx="419249" cy="122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148136" y="2598551"/>
            <a:ext cx="419249" cy="122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47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500"/>
                                  </p:stCondLst>
                                  <p:childTnLst>
                                    <p:set>
                                      <p:cBhvr>
                                        <p:cTn id="24" dur="1" fill="hold">
                                          <p:stCondLst>
                                            <p:cond delay="0"/>
                                          </p:stCondLst>
                                        </p:cTn>
                                        <p:tgtEl>
                                          <p:spTgt spid="8"/>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grpId="0" nodeType="afterEffect">
                                  <p:stCondLst>
                                    <p:cond delay="500"/>
                                  </p:stCondLst>
                                  <p:childTnLst>
                                    <p:set>
                                      <p:cBhvr>
                                        <p:cTn id="30" dur="1" fill="hold">
                                          <p:stCondLst>
                                            <p:cond delay="0"/>
                                          </p:stCondLst>
                                        </p:cTn>
                                        <p:tgtEl>
                                          <p:spTgt spid="10"/>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grpId="0" nodeType="afterEffect">
                                  <p:stCondLst>
                                    <p:cond delay="50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258" y="311150"/>
            <a:ext cx="12182917" cy="603250"/>
          </a:xfrm>
        </p:spPr>
        <p:txBody>
          <a:bodyPr/>
          <a:lstStyle/>
          <a:p>
            <a:r>
              <a:rPr lang="en-US"/>
              <a:t>and it all runs in AWS</a:t>
            </a:r>
          </a:p>
        </p:txBody>
      </p:sp>
      <p:pic>
        <p:nvPicPr>
          <p:cNvPr id="2" name="Content Placeholder 1" descr="AWS Environment.png"/>
          <p:cNvPicPr>
            <a:picLocks noGrp="1" noChangeAspect="1"/>
          </p:cNvPicPr>
          <p:nvPr>
            <p:ph sz="quarter" idx="10"/>
          </p:nvPr>
        </p:nvPicPr>
        <p:blipFill>
          <a:blip r:embed="rId3"/>
          <a:stretch>
            <a:fillRect/>
          </a:stretch>
        </p:blipFill>
        <p:spPr>
          <a:xfrm>
            <a:off x="514274" y="1323975"/>
            <a:ext cx="11145837" cy="3823524"/>
          </a:xfrm>
        </p:spPr>
      </p:pic>
      <p:cxnSp>
        <p:nvCxnSpPr>
          <p:cNvPr id="3" name="Straight Arrow Connector 2"/>
          <p:cNvCxnSpPr/>
          <p:nvPr/>
        </p:nvCxnSpPr>
        <p:spPr>
          <a:xfrm>
            <a:off x="5631602" y="2967751"/>
            <a:ext cx="914400" cy="914400"/>
          </a:xfrm>
          <a:prstGeom prst="straightConnector1">
            <a:avLst/>
          </a:prstGeom>
          <a:solidFill>
            <a:schemeClr val="tx1"/>
          </a:solidFill>
          <a:ln>
            <a:no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 name="Straight Arrow Connector 4"/>
          <p:cNvCxnSpPr/>
          <p:nvPr/>
        </p:nvCxnSpPr>
        <p:spPr>
          <a:xfrm>
            <a:off x="5777345" y="3113494"/>
            <a:ext cx="914400" cy="914400"/>
          </a:xfrm>
          <a:prstGeom prst="straightConnector1">
            <a:avLst/>
          </a:prstGeom>
          <a:solidFill>
            <a:schemeClr val="tx1"/>
          </a:solidFill>
          <a:ln>
            <a:no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6" name="Straight Arrow Connector 5"/>
          <p:cNvCxnSpPr/>
          <p:nvPr/>
        </p:nvCxnSpPr>
        <p:spPr>
          <a:xfrm>
            <a:off x="5923088" y="3251140"/>
            <a:ext cx="914400" cy="914400"/>
          </a:xfrm>
          <a:prstGeom prst="straightConnector1">
            <a:avLst/>
          </a:prstGeom>
          <a:solidFill>
            <a:schemeClr val="tx1"/>
          </a:solidFill>
          <a:ln>
            <a:no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7" name="Arrow: Right 6"/>
          <p:cNvSpPr/>
          <p:nvPr/>
        </p:nvSpPr>
        <p:spPr>
          <a:xfrm rot="9300000">
            <a:off x="1609487" y="2228850"/>
            <a:ext cx="2943584" cy="14499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sp>
        <p:nvSpPr>
          <p:cNvPr id="8" name="TextBox 7"/>
          <p:cNvSpPr txBox="1"/>
          <p:nvPr/>
        </p:nvSpPr>
        <p:spPr>
          <a:xfrm>
            <a:off x="4399901" y="1323975"/>
            <a:ext cx="2590181" cy="368300"/>
          </a:xfrm>
          <a:prstGeom prst="rect">
            <a:avLst/>
          </a:prstGeom>
          <a:ln>
            <a:solidFill>
              <a:schemeClr val="accent1"/>
            </a:solidFill>
          </a:ln>
        </p:spPr>
        <p:txBody>
          <a:bodyPr rtlCol="0">
            <a:spAutoFit/>
          </a:bodyPr>
          <a:lstStyle/>
          <a:p>
            <a:pPr algn="ctr"/>
            <a:r>
              <a:rPr lang="en-US"/>
              <a:t>Your code lives here</a:t>
            </a:r>
          </a:p>
        </p:txBody>
      </p:sp>
      <p:sp>
        <p:nvSpPr>
          <p:cNvPr id="11" name="Arrow: Right 10"/>
          <p:cNvSpPr/>
          <p:nvPr/>
        </p:nvSpPr>
        <p:spPr>
          <a:xfrm rot="12960000">
            <a:off x="1322135" y="4086225"/>
            <a:ext cx="802368" cy="14446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sp>
        <p:nvSpPr>
          <p:cNvPr id="12" name="TextBox 11"/>
          <p:cNvSpPr txBox="1"/>
          <p:nvPr/>
        </p:nvSpPr>
        <p:spPr>
          <a:xfrm>
            <a:off x="2038049" y="4381500"/>
            <a:ext cx="1852512" cy="368300"/>
          </a:xfrm>
          <a:prstGeom prst="rect">
            <a:avLst/>
          </a:prstGeom>
          <a:ln>
            <a:solidFill>
              <a:schemeClr val="accent1"/>
            </a:solidFill>
          </a:ln>
        </p:spPr>
        <p:txBody>
          <a:bodyPr rtlCol="0">
            <a:spAutoFit/>
          </a:bodyPr>
          <a:lstStyle/>
          <a:p>
            <a:pPr algn="ctr"/>
            <a:r>
              <a:rPr lang="en-US"/>
              <a:t>NGINX, Node.js</a:t>
            </a:r>
          </a:p>
        </p:txBody>
      </p:sp>
    </p:spTree>
    <p:extLst>
      <p:ext uri="{BB962C8B-B14F-4D97-AF65-F5344CB8AC3E}">
        <p14:creationId xmlns:p14="http://schemas.microsoft.com/office/powerpoint/2010/main" val="2188418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2" presetClass="entr" presetSubtype="2"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wipe(right)">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22" presetClass="entr" presetSubtype="2"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7590" y="1453361"/>
            <a:ext cx="9054177" cy="2873153"/>
          </a:xfrm>
        </p:spPr>
        <p:txBody>
          <a:bodyPr/>
          <a:lstStyle/>
          <a:p>
            <a:r>
              <a:rPr lang="en-US" sz="4800" dirty="0" smtClean="0"/>
              <a:t>Modern App Dev Tools</a:t>
            </a:r>
            <a:endParaRPr lang="en-US" sz="3600" b="1" cap="all" dirty="0">
              <a:solidFill>
                <a:srgbClr val="FFFFFF"/>
              </a:solidFill>
              <a:latin typeface="+mn-lt"/>
              <a:ea typeface="+mn-ea"/>
              <a:cs typeface="+mn-cs"/>
            </a:endParaRPr>
          </a:p>
        </p:txBody>
      </p:sp>
      <p:sp>
        <p:nvSpPr>
          <p:cNvPr id="2" name="Text Placeholder 1"/>
          <p:cNvSpPr>
            <a:spLocks noGrp="1"/>
          </p:cNvSpPr>
          <p:nvPr>
            <p:ph type="body" sz="quarter" idx="14"/>
          </p:nvPr>
        </p:nvSpPr>
        <p:spPr/>
        <p:txBody>
          <a:bodyPr/>
          <a:lstStyle/>
          <a:p>
            <a:r>
              <a:rPr lang="en-US" dirty="0" smtClean="0"/>
              <a:t>What will we be using today?</a:t>
            </a:r>
            <a:endParaRPr lang="en-US" dirty="0"/>
          </a:p>
        </p:txBody>
      </p:sp>
    </p:spTree>
    <p:extLst>
      <p:ext uri="{BB962C8B-B14F-4D97-AF65-F5344CB8AC3E}">
        <p14:creationId xmlns:p14="http://schemas.microsoft.com/office/powerpoint/2010/main" val="71214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0000"/>
                </a:solidFill>
                <a:latin typeface="Arial"/>
              </a:rPr>
              <a:t>Bitbucket</a:t>
            </a:r>
            <a:r>
              <a:rPr lang="en-US" dirty="0">
                <a:solidFill>
                  <a:srgbClr val="000000"/>
                </a:solidFill>
                <a:latin typeface="Arial"/>
              </a:rPr>
              <a:t> (Source Code Management)</a:t>
            </a:r>
          </a:p>
        </p:txBody>
      </p:sp>
      <p:sp>
        <p:nvSpPr>
          <p:cNvPr id="3" name="Content Placeholder 2"/>
          <p:cNvSpPr>
            <a:spLocks noGrp="1"/>
          </p:cNvSpPr>
          <p:nvPr>
            <p:ph idx="4294967295"/>
          </p:nvPr>
        </p:nvSpPr>
        <p:spPr>
          <a:xfrm>
            <a:off x="838200" y="1825625"/>
            <a:ext cx="10515600" cy="4351338"/>
          </a:xfrm>
          <a:prstGeom prst="rect">
            <a:avLst/>
          </a:prstGeom>
        </p:spPr>
        <p:txBody>
          <a:bodyPr vert="horz" lIns="91440" tIns="45720" rIns="91440" bIns="45720" rtlCol="0" anchor="t">
            <a:noAutofit/>
          </a:bodyPr>
          <a:lstStyle/>
          <a:p>
            <a:r>
              <a:rPr lang="en-US" dirty="0" err="1" smtClean="0"/>
              <a:t>Bitbucket</a:t>
            </a:r>
            <a:r>
              <a:rPr lang="en-US" dirty="0" smtClean="0"/>
              <a:t> </a:t>
            </a:r>
            <a:r>
              <a:rPr lang="en-US" dirty="0"/>
              <a:t>(or GitHub) enables:</a:t>
            </a:r>
          </a:p>
          <a:p>
            <a:pPr lvl="1"/>
            <a:r>
              <a:rPr lang="en-US" dirty="0"/>
              <a:t>Simultaneous development for a single project</a:t>
            </a:r>
          </a:p>
          <a:p>
            <a:pPr lvl="1"/>
            <a:r>
              <a:rPr lang="en-US" dirty="0"/>
              <a:t>Different developers code different features</a:t>
            </a:r>
          </a:p>
          <a:p>
            <a:pPr lvl="1"/>
            <a:r>
              <a:rPr lang="en-US" dirty="0"/>
              <a:t>Tracking of Changes in Near-</a:t>
            </a:r>
            <a:r>
              <a:rPr lang="en-US" dirty="0" err="1"/>
              <a:t>Realtime</a:t>
            </a:r>
            <a:endParaRPr lang="en-US" dirty="0"/>
          </a:p>
          <a:p>
            <a:pPr lvl="1"/>
            <a:r>
              <a:rPr lang="en-US" dirty="0"/>
              <a:t>Merge &amp; Conflict Management</a:t>
            </a:r>
          </a:p>
          <a:p>
            <a:pPr lvl="1"/>
            <a:r>
              <a:rPr lang="en-US" dirty="0"/>
              <a:t>Issue Tracking and Jira Integrations</a:t>
            </a:r>
          </a:p>
          <a:p>
            <a:pPr lvl="1"/>
            <a:r>
              <a:rPr lang="en-US" dirty="0"/>
              <a:t>Automation with API's</a:t>
            </a:r>
          </a:p>
        </p:txBody>
      </p:sp>
    </p:spTree>
    <p:extLst>
      <p:ext uri="{BB962C8B-B14F-4D97-AF65-F5344CB8AC3E}">
        <p14:creationId xmlns:p14="http://schemas.microsoft.com/office/powerpoint/2010/main" val="1875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0447"/>
            <a:ext cx="10515600" cy="1325563"/>
          </a:xfrm>
        </p:spPr>
        <p:txBody>
          <a:bodyPr/>
          <a:lstStyle/>
          <a:p>
            <a:r>
              <a:rPr lang="en-US" dirty="0"/>
              <a:t>Source Code </a:t>
            </a:r>
            <a:r>
              <a:rPr lang="en-US" dirty="0" smtClean="0"/>
              <a:t>Management (</a:t>
            </a:r>
            <a:r>
              <a:rPr lang="en-US" dirty="0" err="1" smtClean="0"/>
              <a:t>Bitbucket</a:t>
            </a:r>
            <a:r>
              <a:rPr lang="en-US" dirty="0" smtClean="0"/>
              <a:t>/GitHub</a:t>
            </a:r>
            <a:r>
              <a:rPr lang="en-US" dirty="0"/>
              <a:t>)</a:t>
            </a:r>
          </a:p>
        </p:txBody>
      </p:sp>
      <p:sp>
        <p:nvSpPr>
          <p:cNvPr id="5" name="Content Placeholder 4"/>
          <p:cNvSpPr>
            <a:spLocks noGrp="1"/>
          </p:cNvSpPr>
          <p:nvPr>
            <p:ph idx="4294967295"/>
          </p:nvPr>
        </p:nvSpPr>
        <p:spPr>
          <a:xfrm>
            <a:off x="838200" y="1677385"/>
            <a:ext cx="10515600" cy="4351338"/>
          </a:xfrm>
          <a:prstGeom prst="rect">
            <a:avLst/>
          </a:prstGeom>
        </p:spPr>
        <p:txBody>
          <a:bodyPr/>
          <a:lstStyle/>
          <a:p>
            <a:r>
              <a:rPr lang="en-US" dirty="0"/>
              <a:t>We’ll work on 1 Project</a:t>
            </a:r>
            <a:br>
              <a:rPr lang="en-US" dirty="0"/>
            </a:br>
            <a:endParaRPr lang="en-US" dirty="0"/>
          </a:p>
          <a:p>
            <a:r>
              <a:rPr lang="en-US" dirty="0" smtClean="0"/>
              <a:t>Your project has 1 repo</a:t>
            </a:r>
            <a:r>
              <a:rPr lang="en-US" dirty="0"/>
              <a:t/>
            </a:r>
            <a:br>
              <a:rPr lang="en-US" dirty="0"/>
            </a:br>
            <a:endParaRPr lang="en-US" dirty="0"/>
          </a:p>
          <a:p>
            <a:r>
              <a:rPr lang="en-US" i="1" dirty="0" smtClean="0"/>
              <a:t>‘</a:t>
            </a:r>
            <a:r>
              <a:rPr lang="en-US" i="1" dirty="0" err="1" smtClean="0"/>
              <a:t>Git</a:t>
            </a:r>
            <a:r>
              <a:rPr lang="en-US" i="1" dirty="0" smtClean="0"/>
              <a:t> Clone’</a:t>
            </a:r>
            <a:r>
              <a:rPr lang="en-US" dirty="0" smtClean="0"/>
              <a:t> your repo</a:t>
            </a:r>
            <a:br>
              <a:rPr lang="en-US" dirty="0" smtClean="0"/>
            </a:br>
            <a:endParaRPr lang="en-US" dirty="0">
              <a:solidFill>
                <a:schemeClr val="tx1">
                  <a:lumMod val="50000"/>
                  <a:lumOff val="50000"/>
                </a:schemeClr>
              </a:solidFill>
            </a:endParaRPr>
          </a:p>
        </p:txBody>
      </p:sp>
      <p:pic>
        <p:nvPicPr>
          <p:cNvPr id="7" name="Picture 6" descr="/Users/tomm/Downloads/screenshots/Projects   Bitbucket.png"/>
          <p:cNvPicPr/>
          <p:nvPr/>
        </p:nvPicPr>
        <p:blipFill>
          <a:blip r:embed="rId3">
            <a:extLst>
              <a:ext uri="{28A0092B-C50C-407E-A947-70E740481C1C}">
                <a14:useLocalDpi xmlns:a14="http://schemas.microsoft.com/office/drawing/2010/main" val="0"/>
              </a:ext>
            </a:extLst>
          </a:blip>
          <a:srcRect/>
          <a:stretch>
            <a:fillRect/>
          </a:stretch>
        </p:blipFill>
        <p:spPr bwMode="auto">
          <a:xfrm>
            <a:off x="5069469" y="1489682"/>
            <a:ext cx="5362671" cy="1678820"/>
          </a:xfrm>
          <a:prstGeom prst="rect">
            <a:avLst/>
          </a:prstGeom>
          <a:noFill/>
          <a:ln>
            <a:solidFill>
              <a:schemeClr val="accent1"/>
            </a:solidFill>
          </a:ln>
        </p:spPr>
      </p:pic>
      <p:pic>
        <p:nvPicPr>
          <p:cNvPr id="10" name="Picture 9" descr="/Users/tomm/Downloads/Workshop Project Overview   Bitbucket.png"/>
          <p:cNvPicPr/>
          <p:nvPr/>
        </p:nvPicPr>
        <p:blipFill>
          <a:blip r:embed="rId4">
            <a:extLst>
              <a:ext uri="{28A0092B-C50C-407E-A947-70E740481C1C}">
                <a14:useLocalDpi xmlns:a14="http://schemas.microsoft.com/office/drawing/2010/main" val="0"/>
              </a:ext>
            </a:extLst>
          </a:blip>
          <a:srcRect/>
          <a:stretch>
            <a:fillRect/>
          </a:stretch>
        </p:blipFill>
        <p:spPr bwMode="auto">
          <a:xfrm>
            <a:off x="5862084" y="1995666"/>
            <a:ext cx="3048000" cy="2469774"/>
          </a:xfrm>
          <a:prstGeom prst="rect">
            <a:avLst/>
          </a:prstGeom>
          <a:noFill/>
          <a:ln>
            <a:solidFill>
              <a:schemeClr val="accent1"/>
            </a:solidFill>
          </a:ln>
        </p:spPr>
      </p:pic>
      <p:pic>
        <p:nvPicPr>
          <p:cNvPr id="11" name="Picture 10" descr="/Users/tomm/Downloads/screenshots/Browse Workshop   buttercup go   Bitbucket.png"/>
          <p:cNvPicPr/>
          <p:nvPr/>
        </p:nvPicPr>
        <p:blipFill>
          <a:blip r:embed="rId5">
            <a:extLst>
              <a:ext uri="{28A0092B-C50C-407E-A947-70E740481C1C}">
                <a14:useLocalDpi xmlns:a14="http://schemas.microsoft.com/office/drawing/2010/main" val="0"/>
              </a:ext>
            </a:extLst>
          </a:blip>
          <a:srcRect/>
          <a:stretch>
            <a:fillRect/>
          </a:stretch>
        </p:blipFill>
        <p:spPr bwMode="auto">
          <a:xfrm>
            <a:off x="7247372" y="2815245"/>
            <a:ext cx="4649255" cy="3131067"/>
          </a:xfrm>
          <a:prstGeom prst="rect">
            <a:avLst/>
          </a:prstGeom>
          <a:noFill/>
          <a:ln>
            <a:solidFill>
              <a:schemeClr val="accent1"/>
            </a:solidFill>
          </a:ln>
        </p:spPr>
      </p:pic>
    </p:spTree>
    <p:extLst>
      <p:ext uri="{BB962C8B-B14F-4D97-AF65-F5344CB8AC3E}">
        <p14:creationId xmlns:p14="http://schemas.microsoft.com/office/powerpoint/2010/main" val="100788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2"/>
          </p:nvPr>
        </p:nvSpPr>
        <p:spPr/>
        <p:txBody>
          <a:bodyPr vert="horz" lIns="91440" tIns="45720" rIns="91440" bIns="45720" rtlCol="0" anchor="t">
            <a:noAutofit/>
          </a:bodyPr>
          <a:lstStyle/>
          <a:p>
            <a:r>
              <a:rPr lang="en-US" sz="1400" dirty="0"/>
              <a:t>Command Line </a:t>
            </a:r>
          </a:p>
          <a:p>
            <a:pPr lvl="1"/>
            <a:r>
              <a:rPr lang="en-US" sz="1400" dirty="0"/>
              <a:t>Create a new "branch"  </a:t>
            </a:r>
          </a:p>
          <a:p>
            <a:pPr lvl="1"/>
            <a:r>
              <a:rPr lang="en-US" sz="1400" dirty="0"/>
              <a:t>Switch context to your new branch</a:t>
            </a:r>
            <a:r>
              <a:rPr lang="en-US" sz="1400" dirty="0">
                <a:solidFill>
                  <a:schemeClr val="tx1"/>
                </a:solidFill>
              </a:rPr>
              <a:t/>
            </a:r>
            <a:br>
              <a:rPr lang="en-US" sz="1400" dirty="0">
                <a:solidFill>
                  <a:schemeClr val="tx1"/>
                </a:solidFill>
              </a:rPr>
            </a:br>
            <a:endParaRPr lang="en-US" sz="1400" dirty="0">
              <a:solidFill>
                <a:schemeClr val="tx1"/>
              </a:solidFill>
            </a:endParaRPr>
          </a:p>
          <a:p>
            <a:pPr lvl="1"/>
            <a:r>
              <a:rPr lang="en-US" sz="1400" dirty="0"/>
              <a:t>Modify the code </a:t>
            </a:r>
          </a:p>
          <a:p>
            <a:pPr lvl="1"/>
            <a:r>
              <a:rPr lang="en-US" sz="1400" dirty="0"/>
              <a:t>Verify the changes you made  </a:t>
            </a:r>
          </a:p>
          <a:p>
            <a:pPr lvl="1"/>
            <a:r>
              <a:rPr lang="en-US" sz="1400" dirty="0"/>
              <a:t>Add your changes to the be submitted</a:t>
            </a:r>
            <a:endParaRPr lang="en-US" sz="1400" dirty="0">
              <a:solidFill>
                <a:schemeClr val="tx1"/>
              </a:solidFill>
            </a:endParaRPr>
          </a:p>
          <a:p>
            <a:pPr lvl="1"/>
            <a:r>
              <a:rPr lang="en-US" sz="1400" dirty="0"/>
              <a:t>Commit your changes </a:t>
            </a:r>
          </a:p>
          <a:p>
            <a:pPr lvl="1"/>
            <a:r>
              <a:rPr lang="en-US" sz="1400" dirty="0"/>
              <a:t>Push your changes to Bit Bucket </a:t>
            </a:r>
          </a:p>
          <a:p>
            <a:r>
              <a:rPr lang="en-US" sz="1400" dirty="0" err="1" smtClean="0"/>
              <a:t>Bitbucket</a:t>
            </a:r>
            <a:r>
              <a:rPr lang="en-US" sz="1400" dirty="0" smtClean="0"/>
              <a:t> </a:t>
            </a:r>
            <a:r>
              <a:rPr lang="en-US" sz="1400" dirty="0"/>
              <a:t>UI </a:t>
            </a:r>
          </a:p>
          <a:p>
            <a:pPr lvl="1"/>
            <a:r>
              <a:rPr lang="en-US" sz="1400" dirty="0"/>
              <a:t>Create  Pull Request</a:t>
            </a:r>
          </a:p>
          <a:p>
            <a:pPr lvl="1"/>
            <a:r>
              <a:rPr lang="en-US" sz="1400" dirty="0"/>
              <a:t>Merge</a:t>
            </a:r>
          </a:p>
        </p:txBody>
      </p:sp>
      <p:sp>
        <p:nvSpPr>
          <p:cNvPr id="2" name="Title 1"/>
          <p:cNvSpPr>
            <a:spLocks noGrp="1"/>
          </p:cNvSpPr>
          <p:nvPr>
            <p:ph type="title"/>
          </p:nvPr>
        </p:nvSpPr>
        <p:spPr/>
        <p:txBody>
          <a:bodyPr/>
          <a:lstStyle/>
          <a:p>
            <a:r>
              <a:rPr lang="en-US"/>
              <a:t>Making Changes...There's a Process</a:t>
            </a:r>
          </a:p>
        </p:txBody>
      </p:sp>
      <p:sp>
        <p:nvSpPr>
          <p:cNvPr id="5" name="Content Placeholder 4"/>
          <p:cNvSpPr>
            <a:spLocks noGrp="1"/>
          </p:cNvSpPr>
          <p:nvPr>
            <p:ph sz="half" idx="1"/>
          </p:nvPr>
        </p:nvSpPr>
        <p:spPr>
          <a:xfrm>
            <a:off x="6261277" y="1266825"/>
            <a:ext cx="5469339" cy="4712335"/>
          </a:xfrm>
          <a:prstGeom prst="rect">
            <a:avLst/>
          </a:prstGeom>
        </p:spPr>
        <p:txBody>
          <a:bodyPr vert="horz" lIns="91440" tIns="45720" rIns="91440" bIns="45720" rtlCol="0" anchor="t">
            <a:noAutofit/>
          </a:bodyPr>
          <a:lstStyle/>
          <a:p>
            <a:pPr marL="914400" lvl="2" indent="0">
              <a:buNone/>
            </a:pPr>
            <a:endParaRPr lang="en-US" sz="1400">
              <a:solidFill>
                <a:schemeClr val="tx1"/>
              </a:solidFill>
            </a:endParaRPr>
          </a:p>
          <a:p>
            <a:pPr marL="914400" lvl="2" indent="0">
              <a:buNone/>
            </a:pPr>
            <a:r>
              <a:rPr lang="en-US" sz="1400" err="1">
                <a:solidFill>
                  <a:schemeClr val="tx1"/>
                </a:solidFill>
              </a:rPr>
              <a:t>git</a:t>
            </a:r>
            <a:r>
              <a:rPr lang="en-US" sz="1400">
                <a:solidFill>
                  <a:schemeClr val="tx1"/>
                </a:solidFill>
              </a:rPr>
              <a:t> branch </a:t>
            </a:r>
            <a:r>
              <a:rPr lang="en-US" sz="1400" i="1">
                <a:solidFill>
                  <a:schemeClr val="tx1"/>
                </a:solidFill>
              </a:rPr>
              <a:t>module1 </a:t>
            </a:r>
          </a:p>
          <a:p>
            <a:pPr marL="914400" lvl="2" indent="0">
              <a:buNone/>
            </a:pPr>
            <a:r>
              <a:rPr lang="en-US" sz="1400" err="1">
                <a:solidFill>
                  <a:schemeClr val="tx1"/>
                </a:solidFill>
              </a:rPr>
              <a:t>git</a:t>
            </a:r>
            <a:r>
              <a:rPr lang="en-US" sz="1400">
                <a:solidFill>
                  <a:schemeClr val="tx1"/>
                </a:solidFill>
              </a:rPr>
              <a:t> checkout </a:t>
            </a:r>
            <a:r>
              <a:rPr lang="en-US" sz="1400" i="1">
                <a:solidFill>
                  <a:schemeClr val="tx1"/>
                </a:solidFill>
              </a:rPr>
              <a:t>module1   </a:t>
            </a:r>
            <a:r>
              <a:rPr lang="en-US" sz="1400">
                <a:solidFill>
                  <a:schemeClr val="tx1"/>
                </a:solidFill>
              </a:rPr>
              <a:t/>
            </a:r>
            <a:br>
              <a:rPr lang="en-US" sz="1400">
                <a:solidFill>
                  <a:schemeClr val="tx1"/>
                </a:solidFill>
              </a:rPr>
            </a:br>
            <a:r>
              <a:rPr lang="en-US" sz="1400" err="1">
                <a:solidFill>
                  <a:schemeClr val="tx1"/>
                </a:solidFill>
              </a:rPr>
              <a:t>git</a:t>
            </a:r>
            <a:r>
              <a:rPr lang="en-US" sz="1400">
                <a:solidFill>
                  <a:schemeClr val="tx1"/>
                </a:solidFill>
              </a:rPr>
              <a:t> status  ==&gt; Are you working with </a:t>
            </a:r>
            <a:r>
              <a:rPr lang="en-US" sz="1400" i="1">
                <a:solidFill>
                  <a:schemeClr val="tx1"/>
                </a:solidFill>
              </a:rPr>
              <a:t>module1</a:t>
            </a:r>
            <a:r>
              <a:rPr lang="en-US" sz="1400">
                <a:solidFill>
                  <a:schemeClr val="tx1"/>
                </a:solidFill>
              </a:rPr>
              <a:t>?   </a:t>
            </a:r>
          </a:p>
          <a:p>
            <a:pPr marL="914400" lvl="2" indent="0">
              <a:buNone/>
            </a:pPr>
            <a:r>
              <a:rPr lang="en-US" sz="1400">
                <a:solidFill>
                  <a:schemeClr val="tx1"/>
                </a:solidFill>
              </a:rPr>
              <a:t/>
            </a:r>
            <a:br>
              <a:rPr lang="en-US" sz="1400">
                <a:solidFill>
                  <a:schemeClr val="tx1"/>
                </a:solidFill>
              </a:rPr>
            </a:br>
            <a:endParaRPr lang="en-US" sz="1100">
              <a:solidFill>
                <a:schemeClr val="tx1"/>
              </a:solidFill>
            </a:endParaRPr>
          </a:p>
          <a:p>
            <a:pPr marL="914400" lvl="2" indent="0">
              <a:buNone/>
            </a:pPr>
            <a:r>
              <a:rPr lang="en-US" sz="1400" err="1">
                <a:solidFill>
                  <a:schemeClr val="tx1"/>
                </a:solidFill>
              </a:rPr>
              <a:t>git</a:t>
            </a:r>
            <a:r>
              <a:rPr lang="en-US" sz="1400">
                <a:solidFill>
                  <a:schemeClr val="tx1"/>
                </a:solidFill>
              </a:rPr>
              <a:t> status   </a:t>
            </a:r>
          </a:p>
          <a:p>
            <a:pPr marL="914400" lvl="2" indent="0">
              <a:buNone/>
            </a:pPr>
            <a:r>
              <a:rPr lang="en-US" sz="1400" err="1"/>
              <a:t>git</a:t>
            </a:r>
            <a:r>
              <a:rPr lang="en-US" sz="1400"/>
              <a:t> add *</a:t>
            </a:r>
            <a:endParaRPr lang="en-US" sz="1400">
              <a:solidFill>
                <a:schemeClr val="tx1"/>
              </a:solidFill>
            </a:endParaRPr>
          </a:p>
          <a:p>
            <a:pPr marL="914400" lvl="2" indent="0">
              <a:buNone/>
            </a:pPr>
            <a:r>
              <a:rPr lang="en-US" sz="1400" err="1">
                <a:solidFill>
                  <a:schemeClr val="tx1"/>
                </a:solidFill>
              </a:rPr>
              <a:t>git</a:t>
            </a:r>
            <a:r>
              <a:rPr lang="en-US" sz="1400">
                <a:solidFill>
                  <a:schemeClr val="tx1"/>
                </a:solidFill>
              </a:rPr>
              <a:t> commit –m "</a:t>
            </a:r>
            <a:r>
              <a:rPr lang="en-US" sz="1400" i="1">
                <a:solidFill>
                  <a:schemeClr val="tx1"/>
                </a:solidFill>
              </a:rPr>
              <a:t>your comments here</a:t>
            </a:r>
            <a:r>
              <a:rPr lang="en-US" sz="1400">
                <a:solidFill>
                  <a:schemeClr val="tx1"/>
                </a:solidFill>
              </a:rPr>
              <a:t>"</a:t>
            </a:r>
          </a:p>
          <a:p>
            <a:pPr marL="914400" lvl="2" indent="0">
              <a:buNone/>
            </a:pPr>
            <a:r>
              <a:rPr lang="en-US" sz="1400" err="1">
                <a:solidFill>
                  <a:schemeClr val="tx1"/>
                </a:solidFill>
              </a:rPr>
              <a:t>git</a:t>
            </a:r>
            <a:r>
              <a:rPr lang="en-US" sz="1400">
                <a:solidFill>
                  <a:schemeClr val="tx1"/>
                </a:solidFill>
              </a:rPr>
              <a:t> push origin </a:t>
            </a:r>
            <a:r>
              <a:rPr lang="en-US" sz="1400" i="1">
                <a:solidFill>
                  <a:schemeClr val="tx1"/>
                </a:solidFill>
              </a:rPr>
              <a:t>module1</a:t>
            </a:r>
          </a:p>
          <a:p>
            <a:pPr marL="914400" lvl="2" indent="0">
              <a:buNone/>
            </a:pPr>
            <a:endParaRPr lang="en-US" sz="1400"/>
          </a:p>
          <a:p>
            <a:pPr marL="914400" lvl="2" indent="0">
              <a:buNone/>
            </a:pPr>
            <a:endParaRPr lang="en-US" sz="1400"/>
          </a:p>
        </p:txBody>
      </p:sp>
      <p:pic>
        <p:nvPicPr>
          <p:cNvPr id="10" name="Picture 9" descr="Screen Shot 2017-04-04 at 3.31.26 PM.png"/>
          <p:cNvPicPr>
            <a:picLocks noChangeAspect="1"/>
          </p:cNvPicPr>
          <p:nvPr/>
        </p:nvPicPr>
        <p:blipFill>
          <a:blip r:embed="rId3"/>
          <a:stretch>
            <a:fillRect/>
          </a:stretch>
        </p:blipFill>
        <p:spPr>
          <a:xfrm>
            <a:off x="3248248" y="4588042"/>
            <a:ext cx="6018087" cy="1069763"/>
          </a:xfrm>
          <a:prstGeom prst="rect">
            <a:avLst/>
          </a:prstGeom>
        </p:spPr>
      </p:pic>
      <p:pic>
        <p:nvPicPr>
          <p:cNvPr id="11" name="Picture 10" descr="Screen Shot 2017-04-04 at 3.35.27 PM.png"/>
          <p:cNvPicPr>
            <a:picLocks noChangeAspect="1"/>
          </p:cNvPicPr>
          <p:nvPr/>
        </p:nvPicPr>
        <p:blipFill>
          <a:blip r:embed="rId4"/>
          <a:stretch>
            <a:fillRect/>
          </a:stretch>
        </p:blipFill>
        <p:spPr>
          <a:xfrm>
            <a:off x="3746241" y="4854718"/>
            <a:ext cx="6078174" cy="2003282"/>
          </a:xfrm>
          <a:prstGeom prst="rect">
            <a:avLst/>
          </a:prstGeom>
        </p:spPr>
      </p:pic>
      <p:pic>
        <p:nvPicPr>
          <p:cNvPr id="12" name="Picture 11" descr="Screen Shot 2017-04-04 at 3.35.56 PM.png"/>
          <p:cNvPicPr>
            <a:picLocks noChangeAspect="1"/>
          </p:cNvPicPr>
          <p:nvPr/>
        </p:nvPicPr>
        <p:blipFill>
          <a:blip r:embed="rId5"/>
          <a:stretch>
            <a:fillRect/>
          </a:stretch>
        </p:blipFill>
        <p:spPr>
          <a:xfrm>
            <a:off x="7076515" y="4713650"/>
            <a:ext cx="4903836" cy="2144350"/>
          </a:xfrm>
          <a:prstGeom prst="rect">
            <a:avLst/>
          </a:prstGeom>
        </p:spPr>
      </p:pic>
    </p:spTree>
    <p:extLst>
      <p:ext uri="{BB962C8B-B14F-4D97-AF65-F5344CB8AC3E}">
        <p14:creationId xmlns:p14="http://schemas.microsoft.com/office/powerpoint/2010/main" val="323739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xEl>
                                              <p:pRg st="6" end="6"/>
                                            </p:txEl>
                                          </p:spTgt>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8">
                                            <p:txEl>
                                              <p:pRg st="7" end="7"/>
                                            </p:txEl>
                                          </p:spTgt>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xEl>
                                              <p:pRg st="8" end="8"/>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xEl>
                                              <p:pRg st="9" end="9"/>
                                            </p:txEl>
                                          </p:spTgt>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nodeType="afterEffect">
                                  <p:stCondLst>
                                    <p:cond delay="0"/>
                                  </p:stCondLst>
                                  <p:childTnLst>
                                    <p:set>
                                      <p:cBhvr>
                                        <p:cTn id="59" dur="1" fill="hold">
                                          <p:stCondLst>
                                            <p:cond delay="0"/>
                                          </p:stCondLst>
                                        </p:cTn>
                                        <p:tgtEl>
                                          <p:spTgt spid="1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8">
                                            <p:txEl>
                                              <p:pRg st="10" end="10"/>
                                            </p:txEl>
                                          </p:spTgt>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nodeType="afterEffect">
                                  <p:stCondLst>
                                    <p:cond delay="25000"/>
                                  </p:stCondLst>
                                  <p:childTnLst>
                                    <p:set>
                                      <p:cBhvr>
                                        <p:cTn id="6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5" grpId="0" uiExpand="1" build="p" bldLvl="5"/>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p:txBody>
          <a:bodyPr vert="horz" lIns="91440" tIns="45720" rIns="91440" bIns="45720" rtlCol="0" anchor="t">
            <a:noAutofit/>
          </a:bodyPr>
          <a:lstStyle/>
          <a:p>
            <a:r>
              <a:rPr lang="en-US" dirty="0"/>
              <a:t>1 Build Plan per Student </a:t>
            </a:r>
          </a:p>
          <a:p>
            <a:r>
              <a:rPr lang="en-US" dirty="0"/>
              <a:t>1</a:t>
            </a:r>
            <a:r>
              <a:rPr lang="en-US" dirty="0" smtClean="0"/>
              <a:t> </a:t>
            </a:r>
            <a:r>
              <a:rPr lang="en-US" dirty="0"/>
              <a:t>Branch </a:t>
            </a:r>
            <a:r>
              <a:rPr lang="en-US" dirty="0" smtClean="0"/>
              <a:t>per Build Plan</a:t>
            </a:r>
            <a:r>
              <a:rPr lang="en-US" dirty="0"/>
              <a:t> </a:t>
            </a:r>
          </a:p>
          <a:p>
            <a:r>
              <a:rPr lang="en-US" dirty="0"/>
              <a:t>Jenkins will automatically build </a:t>
            </a:r>
            <a:br>
              <a:rPr lang="en-US" dirty="0"/>
            </a:br>
            <a:r>
              <a:rPr lang="en-US" dirty="0">
                <a:solidFill>
                  <a:srgbClr val="000000"/>
                </a:solidFill>
                <a:latin typeface="Arial"/>
              </a:rPr>
              <a:t>your project and deploy it when </a:t>
            </a:r>
            <a:r>
              <a:rPr lang="en-US" dirty="0">
                <a:latin typeface="Arial"/>
              </a:rPr>
              <a:t/>
            </a:r>
            <a:br>
              <a:rPr lang="en-US" dirty="0">
                <a:latin typeface="Arial"/>
              </a:rPr>
            </a:br>
            <a:r>
              <a:rPr lang="en-US" dirty="0">
                <a:solidFill>
                  <a:srgbClr val="000000"/>
                </a:solidFill>
                <a:latin typeface="Arial"/>
              </a:rPr>
              <a:t>you merge your code</a:t>
            </a:r>
            <a:endParaRPr lang="en-US" dirty="0">
              <a:latin typeface="Arial"/>
            </a:endParaRPr>
          </a:p>
          <a:p>
            <a:r>
              <a:rPr lang="en-US" dirty="0">
                <a:latin typeface="Arial"/>
              </a:rPr>
              <a:t>Build Plan</a:t>
            </a:r>
          </a:p>
          <a:p>
            <a:pPr marL="339725" lvl="1" indent="0">
              <a:buNone/>
            </a:pPr>
            <a:r>
              <a:rPr lang="en-US" sz="1200" dirty="0" err="1" smtClean="0">
                <a:solidFill>
                  <a:srgbClr val="000000"/>
                </a:solidFill>
                <a:latin typeface="Monaco"/>
              </a:rPr>
              <a:t>npm</a:t>
            </a:r>
            <a:r>
              <a:rPr lang="en-US" sz="1200" dirty="0" smtClean="0">
                <a:solidFill>
                  <a:srgbClr val="000000"/>
                </a:solidFill>
                <a:latin typeface="Monaco"/>
              </a:rPr>
              <a:t> install</a:t>
            </a:r>
            <a:br>
              <a:rPr lang="en-US" sz="1200" dirty="0" smtClean="0">
                <a:solidFill>
                  <a:srgbClr val="000000"/>
                </a:solidFill>
                <a:latin typeface="Monaco"/>
              </a:rPr>
            </a:br>
            <a:r>
              <a:rPr lang="en-US" sz="1200" dirty="0" err="1" smtClean="0">
                <a:solidFill>
                  <a:srgbClr val="000000"/>
                </a:solidFill>
                <a:latin typeface="Monaco"/>
              </a:rPr>
              <a:t>npm</a:t>
            </a:r>
            <a:r>
              <a:rPr lang="en-US" sz="1200" dirty="0" smtClean="0">
                <a:solidFill>
                  <a:srgbClr val="000000"/>
                </a:solidFill>
                <a:latin typeface="Monaco"/>
              </a:rPr>
              <a:t> </a:t>
            </a:r>
            <a:r>
              <a:rPr lang="en-US" sz="1200" dirty="0">
                <a:solidFill>
                  <a:srgbClr val="000000"/>
                </a:solidFill>
                <a:latin typeface="Monaco"/>
              </a:rPr>
              <a:t>install </a:t>
            </a:r>
            <a:r>
              <a:rPr lang="en-US" sz="1200" dirty="0" err="1" smtClean="0">
                <a:solidFill>
                  <a:srgbClr val="000000"/>
                </a:solidFill>
                <a:latin typeface="Monaco"/>
              </a:rPr>
              <a:t>newrelic</a:t>
            </a:r>
            <a:r>
              <a:rPr lang="en-US" sz="1200" dirty="0" smtClean="0">
                <a:solidFill>
                  <a:srgbClr val="000000"/>
                </a:solidFill>
                <a:latin typeface="Monaco"/>
              </a:rPr>
              <a:t/>
            </a:r>
            <a:br>
              <a:rPr lang="en-US" sz="1200" dirty="0" smtClean="0">
                <a:solidFill>
                  <a:srgbClr val="000000"/>
                </a:solidFill>
                <a:latin typeface="Monaco"/>
              </a:rPr>
            </a:br>
            <a:r>
              <a:rPr lang="en-US" sz="1200" dirty="0" err="1" smtClean="0">
                <a:solidFill>
                  <a:srgbClr val="000000"/>
                </a:solidFill>
                <a:latin typeface="Monaco"/>
              </a:rPr>
              <a:t>npm</a:t>
            </a:r>
            <a:r>
              <a:rPr lang="en-US" sz="1200" dirty="0" smtClean="0">
                <a:solidFill>
                  <a:srgbClr val="000000"/>
                </a:solidFill>
                <a:latin typeface="Monaco"/>
              </a:rPr>
              <a:t> build</a:t>
            </a:r>
            <a:br>
              <a:rPr lang="en-US" sz="1200" dirty="0" smtClean="0">
                <a:solidFill>
                  <a:srgbClr val="000000"/>
                </a:solidFill>
                <a:latin typeface="Monaco"/>
              </a:rPr>
            </a:br>
            <a:r>
              <a:rPr lang="en-US" sz="1200" dirty="0" smtClean="0">
                <a:solidFill>
                  <a:srgbClr val="000000"/>
                </a:solidFill>
                <a:latin typeface="Monaco"/>
              </a:rPr>
              <a:t/>
            </a:r>
            <a:br>
              <a:rPr lang="en-US" sz="1200" dirty="0" smtClean="0">
                <a:solidFill>
                  <a:srgbClr val="000000"/>
                </a:solidFill>
                <a:latin typeface="Monaco"/>
              </a:rPr>
            </a:br>
            <a:r>
              <a:rPr lang="en-US" sz="1200" dirty="0" err="1" smtClean="0">
                <a:solidFill>
                  <a:srgbClr val="000000"/>
                </a:solidFill>
                <a:latin typeface="Monaco"/>
              </a:rPr>
              <a:t>npm</a:t>
            </a:r>
            <a:r>
              <a:rPr lang="en-US" sz="1200" dirty="0" smtClean="0">
                <a:solidFill>
                  <a:srgbClr val="000000"/>
                </a:solidFill>
                <a:latin typeface="Monaco"/>
              </a:rPr>
              <a:t> start</a:t>
            </a:r>
            <a:r>
              <a:rPr lang="en-US" sz="1200" dirty="0">
                <a:solidFill>
                  <a:srgbClr val="000000"/>
                </a:solidFill>
                <a:latin typeface="Monaco"/>
              </a:rPr>
              <a:t>      </a:t>
            </a:r>
            <a:r>
              <a:rPr lang="en-US" sz="1600" dirty="0">
                <a:solidFill>
                  <a:schemeClr val="tx1"/>
                </a:solidFill>
                <a:latin typeface="Monaco"/>
              </a:rPr>
              <a:t/>
            </a:r>
            <a:br>
              <a:rPr lang="en-US" sz="1600" dirty="0">
                <a:solidFill>
                  <a:schemeClr val="tx1"/>
                </a:solidFill>
                <a:latin typeface="Monaco"/>
              </a:rPr>
            </a:br>
            <a:r>
              <a:rPr lang="en-US" sz="1600" dirty="0">
                <a:solidFill>
                  <a:schemeClr val="tx1"/>
                </a:solidFill>
                <a:latin typeface="Arial"/>
              </a:rPr>
              <a:t/>
            </a:r>
            <a:br>
              <a:rPr lang="en-US" sz="1600" dirty="0">
                <a:solidFill>
                  <a:schemeClr val="tx1"/>
                </a:solidFill>
                <a:latin typeface="Arial"/>
              </a:rPr>
            </a:br>
            <a:endParaRPr lang="en-US" sz="1200" dirty="0">
              <a:solidFill>
                <a:schemeClr val="tx1"/>
              </a:solidFill>
              <a:latin typeface="Monaco"/>
            </a:endParaRPr>
          </a:p>
        </p:txBody>
      </p:sp>
      <p:sp>
        <p:nvSpPr>
          <p:cNvPr id="2" name="Title 1"/>
          <p:cNvSpPr>
            <a:spLocks noGrp="1"/>
          </p:cNvSpPr>
          <p:nvPr>
            <p:ph type="title"/>
          </p:nvPr>
        </p:nvSpPr>
        <p:spPr/>
        <p:txBody>
          <a:bodyPr/>
          <a:lstStyle/>
          <a:p>
            <a:r>
              <a:rPr lang="en-US"/>
              <a:t>Automated Deployment - CI/CD using Jenkins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7448" y="1261706"/>
            <a:ext cx="6303349" cy="293732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6268" y="2865037"/>
            <a:ext cx="5934529" cy="3270585"/>
          </a:xfrm>
          <a:prstGeom prst="rect">
            <a:avLst/>
          </a:prstGeom>
        </p:spPr>
      </p:pic>
    </p:spTree>
    <p:extLst>
      <p:ext uri="{BB962C8B-B14F-4D97-AF65-F5344CB8AC3E}">
        <p14:creationId xmlns:p14="http://schemas.microsoft.com/office/powerpoint/2010/main" val="132084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7590" y="1453361"/>
            <a:ext cx="9054177" cy="2873153"/>
          </a:xfrm>
        </p:spPr>
        <p:txBody>
          <a:bodyPr/>
          <a:lstStyle/>
          <a:p>
            <a:r>
              <a:rPr lang="en-US" sz="4800"/>
              <a:t>Authentication</a:t>
            </a:r>
            <a:endParaRPr lang="en-US" sz="3600" b="1" cap="all">
              <a:solidFill>
                <a:srgbClr val="FFFFFF"/>
              </a:solidFill>
              <a:latin typeface="+mn-lt"/>
              <a:ea typeface="+mn-ea"/>
              <a:cs typeface="+mn-cs"/>
            </a:endParaRPr>
          </a:p>
        </p:txBody>
      </p:sp>
      <p:sp>
        <p:nvSpPr>
          <p:cNvPr id="2" name="Text Placeholder 1"/>
          <p:cNvSpPr>
            <a:spLocks noGrp="1"/>
          </p:cNvSpPr>
          <p:nvPr>
            <p:ph type="body" sz="quarter" idx="14"/>
          </p:nvPr>
        </p:nvSpPr>
        <p:spPr/>
        <p:txBody>
          <a:bodyPr/>
          <a:lstStyle/>
          <a:p>
            <a:r>
              <a:rPr lang="en-US"/>
              <a:t>Using Auth0 to track users and device information</a:t>
            </a:r>
          </a:p>
        </p:txBody>
      </p:sp>
    </p:spTree>
    <p:extLst>
      <p:ext uri="{BB962C8B-B14F-4D97-AF65-F5344CB8AC3E}">
        <p14:creationId xmlns:p14="http://schemas.microsoft.com/office/powerpoint/2010/main" val="25460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it works from the user’s perspective </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1000" y="1524000"/>
            <a:ext cx="3353403" cy="4300958"/>
          </a:xfrm>
          <a:prstGeom prst="rect">
            <a:avLst/>
          </a:prstGeom>
        </p:spPr>
      </p:pic>
      <p:sp>
        <p:nvSpPr>
          <p:cNvPr id="12" name="Rectangle 11"/>
          <p:cNvSpPr/>
          <p:nvPr/>
        </p:nvSpPr>
        <p:spPr>
          <a:xfrm>
            <a:off x="1143000" y="5486400"/>
            <a:ext cx="1828800" cy="273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93001" y="1981200"/>
            <a:ext cx="2993626" cy="439534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21005" y="2830959"/>
            <a:ext cx="3357211" cy="185372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79937" y="1981200"/>
            <a:ext cx="3496909" cy="4606924"/>
          </a:xfrm>
          <a:prstGeom prst="rect">
            <a:avLst/>
          </a:prstGeom>
        </p:spPr>
      </p:pic>
    </p:spTree>
    <p:extLst>
      <p:ext uri="{BB962C8B-B14F-4D97-AF65-F5344CB8AC3E}">
        <p14:creationId xmlns:p14="http://schemas.microsoft.com/office/powerpoint/2010/main" val="14737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50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500"/>
                            </p:stCondLst>
                            <p:childTnLst>
                              <p:par>
                                <p:cTn id="8" presetID="6" presetClass="emph" presetSubtype="0" accel="50000" decel="50000" autoRev="1" fill="hold" grpId="0" nodeType="afterEffect">
                                  <p:stCondLst>
                                    <p:cond delay="0"/>
                                  </p:stCondLst>
                                  <p:childTnLst>
                                    <p:animScale>
                                      <p:cBhvr>
                                        <p:cTn id="9" dur="500" fill="hold"/>
                                        <p:tgtEl>
                                          <p:spTgt spid="12"/>
                                        </p:tgtEl>
                                      </p:cBhvr>
                                      <p:by x="150000" y="150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5F86"/>
                </a:solidFill>
              </a:rPr>
              <a:t>Safe Harbor Statement</a:t>
            </a:r>
          </a:p>
        </p:txBody>
      </p:sp>
      <p:sp>
        <p:nvSpPr>
          <p:cNvPr id="3" name="TextBox 2"/>
          <p:cNvSpPr txBox="1"/>
          <p:nvPr/>
        </p:nvSpPr>
        <p:spPr>
          <a:xfrm>
            <a:off x="1476375" y="1219200"/>
            <a:ext cx="9034522" cy="4524315"/>
          </a:xfrm>
          <a:prstGeom prst="rect">
            <a:avLst/>
          </a:prstGeom>
        </p:spPr>
        <p:txBody>
          <a:bodyPr rtlCol="0">
            <a:spAutoFit/>
          </a:bodyPr>
          <a:lstStyle/>
          <a:p>
            <a:pPr algn="just"/>
            <a:r>
              <a:rPr lang="en-US"/>
              <a:t>During the course of this presentation, we may make forward looking statements regarding future events or the expected performance of the company. We caution you that such statements reflect our current expectations and estimates based on factors currently known to us and that actual events or results could differ materially. For important factors that may cause actual results to differ from those contained in our forward-looking statements, please review our filings with the SEC.  The forward-looking statements made in this presentation are being made as of the time and date of its live presentation. If reviewed after its live presentation, this presentation may not contain current or accurate information.  We do not assume any obligation to update any forward 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gn="ctr"/>
            <a:endParaRPr lang="en-US">
              <a:solidFill>
                <a:srgbClr val="000000"/>
              </a:solidFill>
              <a:latin typeface="Arial"/>
            </a:endParaRPr>
          </a:p>
        </p:txBody>
      </p:sp>
    </p:spTree>
    <p:extLst>
      <p:ext uri="{BB962C8B-B14F-4D97-AF65-F5344CB8AC3E}">
        <p14:creationId xmlns:p14="http://schemas.microsoft.com/office/powerpoint/2010/main" val="363773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Auth0 really works</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00" y="1690688"/>
            <a:ext cx="11542434" cy="4716011"/>
          </a:xfrm>
          <a:prstGeom prst="rect">
            <a:avLst/>
          </a:prstGeom>
        </p:spPr>
      </p:pic>
    </p:spTree>
    <p:extLst>
      <p:ext uri="{BB962C8B-B14F-4D97-AF65-F5344CB8AC3E}">
        <p14:creationId xmlns:p14="http://schemas.microsoft.com/office/powerpoint/2010/main" val="192621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can I see in Splunk?</a:t>
            </a:r>
          </a:p>
        </p:txBody>
      </p:sp>
      <p:sp>
        <p:nvSpPr>
          <p:cNvPr id="3" name="Content Placeholder 2"/>
          <p:cNvSpPr>
            <a:spLocks noGrp="1"/>
          </p:cNvSpPr>
          <p:nvPr>
            <p:ph idx="4294967295"/>
          </p:nvPr>
        </p:nvSpPr>
        <p:spPr>
          <a:xfrm>
            <a:off x="838200" y="1825625"/>
            <a:ext cx="10515600" cy="4351338"/>
          </a:xfrm>
          <a:prstGeom prst="rect">
            <a:avLst/>
          </a:prstGeom>
        </p:spPr>
        <p:txBody>
          <a:bodyPr vert="horz" lIns="91440" tIns="45720" rIns="91440" bIns="45720" rtlCol="0" anchor="t">
            <a:noAutofit/>
          </a:bodyPr>
          <a:lstStyle/>
          <a:p>
            <a:r>
              <a:rPr lang="en-US"/>
              <a:t>User Behaviors</a:t>
            </a:r>
          </a:p>
          <a:p>
            <a:pPr lvl="1"/>
            <a:r>
              <a:rPr lang="en-US"/>
              <a:t>Number of logins</a:t>
            </a:r>
          </a:p>
          <a:p>
            <a:pPr lvl="1"/>
            <a:r>
              <a:rPr lang="en-US"/>
              <a:t>Authentications by source</a:t>
            </a:r>
          </a:p>
          <a:p>
            <a:pPr lvl="1"/>
            <a:r>
              <a:rPr lang="en-US"/>
              <a:t>Errors for a given user</a:t>
            </a:r>
          </a:p>
          <a:p>
            <a:pPr lvl="1"/>
            <a:r>
              <a:rPr lang="en-US"/>
              <a:t>Platforms</a:t>
            </a:r>
          </a:p>
          <a:p>
            <a:pPr lvl="1"/>
            <a:r>
              <a:rPr lang="en-US"/>
              <a:t>Trends</a:t>
            </a:r>
          </a:p>
        </p:txBody>
      </p:sp>
      <p:pic>
        <p:nvPicPr>
          <p:cNvPr id="5" name="Picture 4">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64840" y="1452563"/>
            <a:ext cx="6598920" cy="4724400"/>
          </a:xfrm>
          <a:prstGeom prst="rect">
            <a:avLst/>
          </a:prstGeom>
          <a:ln>
            <a:solidFill>
              <a:schemeClr val="accent5"/>
            </a:solidFill>
          </a:ln>
        </p:spPr>
      </p:pic>
    </p:spTree>
    <p:extLst>
      <p:ext uri="{BB962C8B-B14F-4D97-AF65-F5344CB8AC3E}">
        <p14:creationId xmlns:p14="http://schemas.microsoft.com/office/powerpoint/2010/main" val="143994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7590" y="1453361"/>
            <a:ext cx="9054177" cy="2873153"/>
          </a:xfrm>
        </p:spPr>
        <p:txBody>
          <a:bodyPr/>
          <a:lstStyle/>
          <a:p>
            <a:r>
              <a:rPr lang="en-US" sz="4800" dirty="0" smtClean="0"/>
              <a:t>Data Gathering</a:t>
            </a:r>
            <a:endParaRPr lang="en-US" sz="3600" b="1" cap="all" dirty="0">
              <a:solidFill>
                <a:srgbClr val="FFFFFF"/>
              </a:solidFill>
              <a:latin typeface="+mn-lt"/>
              <a:ea typeface="+mn-ea"/>
              <a:cs typeface="+mn-cs"/>
            </a:endParaRPr>
          </a:p>
        </p:txBody>
      </p:sp>
      <p:sp>
        <p:nvSpPr>
          <p:cNvPr id="2" name="Text Placeholder 1"/>
          <p:cNvSpPr>
            <a:spLocks noGrp="1"/>
          </p:cNvSpPr>
          <p:nvPr>
            <p:ph type="body" sz="quarter" idx="14"/>
          </p:nvPr>
        </p:nvSpPr>
        <p:spPr/>
        <p:txBody>
          <a:bodyPr/>
          <a:lstStyle/>
          <a:p>
            <a:r>
              <a:rPr lang="en-US" dirty="0" err="1" smtClean="0"/>
              <a:t>Splunking</a:t>
            </a:r>
            <a:r>
              <a:rPr lang="en-US" dirty="0" smtClean="0"/>
              <a:t> Application Data too!</a:t>
            </a:r>
            <a:endParaRPr lang="en-US" dirty="0"/>
          </a:p>
        </p:txBody>
      </p:sp>
    </p:spTree>
    <p:extLst>
      <p:ext uri="{BB962C8B-B14F-4D97-AF65-F5344CB8AC3E}">
        <p14:creationId xmlns:p14="http://schemas.microsoft.com/office/powerpoint/2010/main" val="170572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Splunk HTTP Event Collector (HEC)</a:t>
            </a:r>
            <a:endParaRPr lang="en-US" dirty="0"/>
          </a:p>
        </p:txBody>
      </p:sp>
      <p:sp>
        <p:nvSpPr>
          <p:cNvPr id="5" name="Content Placeholder 4"/>
          <p:cNvSpPr>
            <a:spLocks noGrp="1"/>
          </p:cNvSpPr>
          <p:nvPr>
            <p:ph sz="quarter" idx="10"/>
          </p:nvPr>
        </p:nvSpPr>
        <p:spPr>
          <a:xfrm>
            <a:off x="456064" y="1433238"/>
            <a:ext cx="11145909" cy="4710105"/>
          </a:xfrm>
        </p:spPr>
        <p:txBody>
          <a:bodyPr/>
          <a:lstStyle/>
          <a:p>
            <a:endParaRPr lang="en-US" dirty="0" smtClean="0"/>
          </a:p>
          <a:p>
            <a:r>
              <a:rPr lang="en-US" dirty="0" smtClean="0"/>
              <a:t>A highly scalable endpoint to send data into Splunk over http(s)</a:t>
            </a:r>
          </a:p>
          <a:p>
            <a:r>
              <a:rPr lang="en-US" dirty="0" smtClean="0"/>
              <a:t>Settings </a:t>
            </a:r>
            <a:r>
              <a:rPr lang="en-US" dirty="0" smtClean="0">
                <a:sym typeface="Wingdings"/>
              </a:rPr>
              <a:t> Data Input  HTTP Event Collector</a:t>
            </a:r>
            <a:br>
              <a:rPr lang="en-US" dirty="0" smtClean="0">
                <a:sym typeface="Wingdings"/>
              </a:rPr>
            </a:br>
            <a:endParaRPr lang="en-US" dirty="0" smtClean="0"/>
          </a:p>
          <a:p>
            <a:pPr marL="0" indent="0">
              <a:buNone/>
            </a:pPr>
            <a:r>
              <a:rPr lang="en-US" dirty="0">
                <a:latin typeface="Courier New" charset="0"/>
                <a:ea typeface="Courier New" charset="0"/>
                <a:cs typeface="Courier New" charset="0"/>
              </a:rPr>
              <a:t>curl -k https://&lt;host&gt;:8088/services/collector </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a:t>
            </a:r>
            <a:r>
              <a:rPr lang="en-US" dirty="0">
                <a:latin typeface="Courier New" charset="0"/>
                <a:ea typeface="Courier New" charset="0"/>
                <a:cs typeface="Courier New" charset="0"/>
              </a:rPr>
              <a:t>H 'Authorization: Splunk &lt;token&gt;' </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a:t>
            </a:r>
            <a:r>
              <a:rPr lang="en-US" dirty="0">
                <a:latin typeface="Courier New" charset="0"/>
                <a:ea typeface="Courier New" charset="0"/>
                <a:cs typeface="Courier New" charset="0"/>
              </a:rPr>
              <a:t>d '{"</a:t>
            </a:r>
            <a:r>
              <a:rPr lang="en-US" dirty="0" err="1">
                <a:latin typeface="Courier New" charset="0"/>
                <a:ea typeface="Courier New" charset="0"/>
                <a:cs typeface="Courier New" charset="0"/>
              </a:rPr>
              <a:t>sourcetype</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mysourcetype</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event":"Hello</a:t>
            </a:r>
            <a:r>
              <a:rPr lang="en-US" dirty="0">
                <a:latin typeface="Courier New" charset="0"/>
                <a:ea typeface="Courier New" charset="0"/>
                <a:cs typeface="Courier New" charset="0"/>
              </a:rPr>
              <a:t>, World!"}' </a:t>
            </a:r>
          </a:p>
        </p:txBody>
      </p:sp>
    </p:spTree>
    <p:extLst>
      <p:ext uri="{BB962C8B-B14F-4D97-AF65-F5344CB8AC3E}">
        <p14:creationId xmlns:p14="http://schemas.microsoft.com/office/powerpoint/2010/main" val="125154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054" y="381000"/>
            <a:ext cx="10797746" cy="1325563"/>
          </a:xfrm>
        </p:spPr>
        <p:txBody>
          <a:bodyPr/>
          <a:lstStyle/>
          <a:p>
            <a:r>
              <a:rPr lang="en-US" dirty="0" smtClean="0"/>
              <a:t>Capture Business Metrics from </a:t>
            </a:r>
            <a:r>
              <a:rPr lang="en-US"/>
              <a:t>the </a:t>
            </a:r>
            <a:r>
              <a:rPr lang="en-US" smtClean="0"/>
              <a:t>App via HEC</a:t>
            </a:r>
            <a:endParaRPr lang="en-US" dirty="0"/>
          </a:p>
        </p:txBody>
      </p:sp>
      <p:sp>
        <p:nvSpPr>
          <p:cNvPr id="5" name="Content Placeholder 4"/>
          <p:cNvSpPr>
            <a:spLocks noGrp="1"/>
          </p:cNvSpPr>
          <p:nvPr>
            <p:ph idx="4294967295"/>
          </p:nvPr>
        </p:nvSpPr>
        <p:spPr>
          <a:xfrm>
            <a:off x="838200" y="1825625"/>
            <a:ext cx="10515600" cy="4351338"/>
          </a:xfrm>
          <a:prstGeom prst="rect">
            <a:avLst/>
          </a:prstGeom>
        </p:spPr>
        <p:txBody>
          <a:bodyPr/>
          <a:lstStyle/>
          <a:p>
            <a:r>
              <a:rPr lang="en-US"/>
              <a:t>Create HEC Token</a:t>
            </a:r>
          </a:p>
          <a:p>
            <a:r>
              <a:rPr lang="en-US"/>
              <a:t>Install Splunk Logging</a:t>
            </a:r>
            <a:br>
              <a:rPr lang="en-US"/>
            </a:br>
            <a:r>
              <a:rPr lang="en-US"/>
              <a:t>    </a:t>
            </a:r>
            <a:r>
              <a:rPr lang="en-US" sz="1400" err="1">
                <a:latin typeface="Courier New" charset="0"/>
                <a:ea typeface="Courier New" charset="0"/>
                <a:cs typeface="Courier New" charset="0"/>
              </a:rPr>
              <a:t>npm</a:t>
            </a:r>
            <a:r>
              <a:rPr lang="en-US" sz="1400">
                <a:latin typeface="Courier New" charset="0"/>
                <a:ea typeface="Courier New" charset="0"/>
                <a:cs typeface="Courier New" charset="0"/>
              </a:rPr>
              <a:t> install --save </a:t>
            </a:r>
            <a:r>
              <a:rPr lang="en-US" sz="1400" err="1">
                <a:latin typeface="Courier New" charset="0"/>
                <a:ea typeface="Courier New" charset="0"/>
                <a:cs typeface="Courier New" charset="0"/>
              </a:rPr>
              <a:t>splunk</a:t>
            </a:r>
            <a:r>
              <a:rPr lang="en-US" sz="1400">
                <a:latin typeface="Courier New" charset="0"/>
                <a:ea typeface="Courier New" charset="0"/>
                <a:cs typeface="Courier New" charset="0"/>
              </a:rPr>
              <a:t>-logging</a:t>
            </a:r>
            <a:endParaRPr lang="en-US" sz="1400"/>
          </a:p>
          <a:p>
            <a:r>
              <a:rPr lang="en-US"/>
              <a:t>Add logging code</a:t>
            </a:r>
          </a:p>
          <a:p>
            <a:r>
              <a:rPr lang="en-US"/>
              <a:t>Monitor your app</a:t>
            </a: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86400" y="1932432"/>
            <a:ext cx="5937504" cy="2487168"/>
          </a:xfrm>
          <a:prstGeom prst="rect">
            <a:avLst/>
          </a:prstGeom>
          <a:ln>
            <a:solidFill>
              <a:schemeClr val="tx1"/>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1213" y="2336378"/>
            <a:ext cx="6984030" cy="1042925"/>
          </a:xfrm>
          <a:prstGeom prst="rect">
            <a:avLst/>
          </a:prstGeom>
        </p:spPr>
      </p:pic>
      <p:sp>
        <p:nvSpPr>
          <p:cNvPr id="4" name="TextBox 3"/>
          <p:cNvSpPr txBox="1"/>
          <p:nvPr/>
        </p:nvSpPr>
        <p:spPr>
          <a:xfrm>
            <a:off x="4191000" y="3200400"/>
            <a:ext cx="6400800" cy="3581400"/>
          </a:xfrm>
          <a:prstGeom prst="rect">
            <a:avLst/>
          </a:prstGeom>
          <a:solidFill>
            <a:schemeClr val="bg1"/>
          </a:solidFill>
          <a:ln>
            <a:solidFill>
              <a:schemeClr val="tx1"/>
            </a:solidFill>
          </a:ln>
        </p:spPr>
        <p:txBody>
          <a:bodyPr wrap="none" rtlCol="0">
            <a:noAutofit/>
          </a:bodyPr>
          <a:lstStyle/>
          <a:p>
            <a:r>
              <a:rPr lang="en-US" sz="1200" err="1">
                <a:latin typeface="Courier New" charset="0"/>
                <a:ea typeface="Courier New" charset="0"/>
                <a:cs typeface="Courier New" charset="0"/>
              </a:rPr>
              <a:t>var</a:t>
            </a:r>
            <a:r>
              <a:rPr lang="en-US" sz="1200">
                <a:latin typeface="Courier New" charset="0"/>
                <a:ea typeface="Courier New" charset="0"/>
                <a:cs typeface="Courier New" charset="0"/>
              </a:rPr>
              <a:t> </a:t>
            </a:r>
            <a:r>
              <a:rPr lang="en-US" sz="1200" err="1">
                <a:latin typeface="Courier New" charset="0"/>
                <a:ea typeface="Courier New" charset="0"/>
                <a:cs typeface="Courier New" charset="0"/>
              </a:rPr>
              <a:t>SplunkLogger</a:t>
            </a:r>
            <a:r>
              <a:rPr lang="en-US" sz="1200">
                <a:latin typeface="Courier New" charset="0"/>
                <a:ea typeface="Courier New" charset="0"/>
                <a:cs typeface="Courier New" charset="0"/>
              </a:rPr>
              <a:t> = require("</a:t>
            </a:r>
            <a:r>
              <a:rPr lang="en-US" sz="1200" err="1">
                <a:latin typeface="Courier New" charset="0"/>
                <a:ea typeface="Courier New" charset="0"/>
                <a:cs typeface="Courier New" charset="0"/>
              </a:rPr>
              <a:t>splunk</a:t>
            </a:r>
            <a:r>
              <a:rPr lang="en-US" sz="1200">
                <a:latin typeface="Courier New" charset="0"/>
                <a:ea typeface="Courier New" charset="0"/>
                <a:cs typeface="Courier New" charset="0"/>
              </a:rPr>
              <a:t>-logging").Logger;</a:t>
            </a:r>
          </a:p>
          <a:p>
            <a:r>
              <a:rPr lang="en-US" sz="1200">
                <a:latin typeface="Courier New" charset="0"/>
                <a:ea typeface="Courier New" charset="0"/>
                <a:cs typeface="Courier New" charset="0"/>
              </a:rPr>
              <a:t> </a:t>
            </a:r>
          </a:p>
          <a:p>
            <a:r>
              <a:rPr lang="en-US" sz="1200" err="1">
                <a:latin typeface="Courier New" charset="0"/>
                <a:ea typeface="Courier New" charset="0"/>
                <a:cs typeface="Courier New" charset="0"/>
              </a:rPr>
              <a:t>var</a:t>
            </a:r>
            <a:r>
              <a:rPr lang="en-US" sz="1200">
                <a:latin typeface="Courier New" charset="0"/>
                <a:ea typeface="Courier New" charset="0"/>
                <a:cs typeface="Courier New" charset="0"/>
              </a:rPr>
              <a:t> </a:t>
            </a:r>
            <a:r>
              <a:rPr lang="en-US" sz="1200" err="1">
                <a:latin typeface="Courier New" charset="0"/>
                <a:ea typeface="Courier New" charset="0"/>
                <a:cs typeface="Courier New" charset="0"/>
              </a:rPr>
              <a:t>config</a:t>
            </a:r>
            <a:r>
              <a:rPr lang="en-US" sz="1200">
                <a:latin typeface="Courier New" charset="0"/>
                <a:ea typeface="Courier New" charset="0"/>
                <a:cs typeface="Courier New" charset="0"/>
              </a:rPr>
              <a:t> = {</a:t>
            </a:r>
          </a:p>
          <a:p>
            <a:r>
              <a:rPr lang="en-US" sz="1200">
                <a:latin typeface="Courier New" charset="0"/>
                <a:ea typeface="Courier New" charset="0"/>
                <a:cs typeface="Courier New" charset="0"/>
              </a:rPr>
              <a:t>    token: "your-token-here", </a:t>
            </a:r>
          </a:p>
          <a:p>
            <a:r>
              <a:rPr lang="en-US" sz="1200">
                <a:latin typeface="Courier New" charset="0"/>
                <a:ea typeface="Courier New" charset="0"/>
                <a:cs typeface="Courier New" charset="0"/>
              </a:rPr>
              <a:t>    </a:t>
            </a:r>
            <a:r>
              <a:rPr lang="en-US" sz="1200" err="1">
                <a:latin typeface="Courier New" charset="0"/>
                <a:ea typeface="Courier New" charset="0"/>
                <a:cs typeface="Courier New" charset="0"/>
              </a:rPr>
              <a:t>url</a:t>
            </a:r>
            <a:r>
              <a:rPr lang="en-US" sz="1200">
                <a:latin typeface="Courier New" charset="0"/>
                <a:ea typeface="Courier New" charset="0"/>
                <a:cs typeface="Courier New" charset="0"/>
              </a:rPr>
              <a:t>: "https://splunk.local:8088"};</a:t>
            </a:r>
          </a:p>
          <a:p>
            <a:r>
              <a:rPr lang="en-US" sz="1200">
                <a:latin typeface="Courier New" charset="0"/>
                <a:ea typeface="Courier New" charset="0"/>
                <a:cs typeface="Courier New" charset="0"/>
              </a:rPr>
              <a:t> </a:t>
            </a:r>
          </a:p>
          <a:p>
            <a:r>
              <a:rPr lang="en-US" sz="1200" err="1">
                <a:latin typeface="Courier New" charset="0"/>
                <a:ea typeface="Courier New" charset="0"/>
                <a:cs typeface="Courier New" charset="0"/>
              </a:rPr>
              <a:t>var</a:t>
            </a:r>
            <a:r>
              <a:rPr lang="en-US" sz="1200">
                <a:latin typeface="Courier New" charset="0"/>
                <a:ea typeface="Courier New" charset="0"/>
                <a:cs typeface="Courier New" charset="0"/>
              </a:rPr>
              <a:t> Logger = new </a:t>
            </a:r>
            <a:r>
              <a:rPr lang="en-US" sz="1200" err="1">
                <a:latin typeface="Courier New" charset="0"/>
                <a:ea typeface="Courier New" charset="0"/>
                <a:cs typeface="Courier New" charset="0"/>
              </a:rPr>
              <a:t>SplunkLogger</a:t>
            </a:r>
            <a:r>
              <a:rPr lang="en-US" sz="1200">
                <a:latin typeface="Courier New" charset="0"/>
                <a:ea typeface="Courier New" charset="0"/>
                <a:cs typeface="Courier New" charset="0"/>
              </a:rPr>
              <a:t>(</a:t>
            </a:r>
            <a:r>
              <a:rPr lang="en-US" sz="1200" err="1">
                <a:latin typeface="Courier New" charset="0"/>
                <a:ea typeface="Courier New" charset="0"/>
                <a:cs typeface="Courier New" charset="0"/>
              </a:rPr>
              <a:t>config</a:t>
            </a:r>
            <a:r>
              <a:rPr lang="en-US" sz="1200">
                <a:latin typeface="Courier New" charset="0"/>
                <a:ea typeface="Courier New" charset="0"/>
                <a:cs typeface="Courier New" charset="0"/>
              </a:rPr>
              <a:t>);</a:t>
            </a:r>
          </a:p>
          <a:p>
            <a:r>
              <a:rPr lang="en-US" sz="1200">
                <a:latin typeface="Courier New" charset="0"/>
                <a:ea typeface="Courier New" charset="0"/>
                <a:cs typeface="Courier New" charset="0"/>
              </a:rPr>
              <a:t> </a:t>
            </a:r>
          </a:p>
          <a:p>
            <a:r>
              <a:rPr lang="en-US" sz="1200" err="1">
                <a:latin typeface="Courier New" charset="0"/>
                <a:ea typeface="Courier New" charset="0"/>
                <a:cs typeface="Courier New" charset="0"/>
              </a:rPr>
              <a:t>var</a:t>
            </a:r>
            <a:r>
              <a:rPr lang="en-US" sz="1200">
                <a:latin typeface="Courier New" charset="0"/>
                <a:ea typeface="Courier New" charset="0"/>
                <a:cs typeface="Courier New" charset="0"/>
              </a:rPr>
              <a:t> payload = {</a:t>
            </a:r>
          </a:p>
          <a:p>
            <a:r>
              <a:rPr lang="en-US" sz="1200">
                <a:latin typeface="Courier New" charset="0"/>
                <a:ea typeface="Courier New" charset="0"/>
                <a:cs typeface="Courier New" charset="0"/>
              </a:rPr>
              <a:t>    message: {</a:t>
            </a:r>
          </a:p>
          <a:p>
            <a:r>
              <a:rPr lang="en-US" sz="1200">
                <a:latin typeface="Courier New" charset="0"/>
                <a:ea typeface="Courier New" charset="0"/>
                <a:cs typeface="Courier New" charset="0"/>
              </a:rPr>
              <a:t>        temperature: "70F",</a:t>
            </a:r>
          </a:p>
          <a:p>
            <a:r>
              <a:rPr lang="en-US" sz="1200">
                <a:latin typeface="Courier New" charset="0"/>
                <a:ea typeface="Courier New" charset="0"/>
                <a:cs typeface="Courier New" charset="0"/>
              </a:rPr>
              <a:t>        </a:t>
            </a:r>
            <a:r>
              <a:rPr lang="en-US" sz="1200" err="1">
                <a:latin typeface="Courier New" charset="0"/>
                <a:ea typeface="Courier New" charset="0"/>
                <a:cs typeface="Courier New" charset="0"/>
              </a:rPr>
              <a:t>chickenCount</a:t>
            </a:r>
            <a:r>
              <a:rPr lang="en-US" sz="1200">
                <a:latin typeface="Courier New" charset="0"/>
                <a:ea typeface="Courier New" charset="0"/>
                <a:cs typeface="Courier New" charset="0"/>
              </a:rPr>
              <a:t>: 500</a:t>
            </a:r>
          </a:p>
          <a:p>
            <a:r>
              <a:rPr lang="en-US" sz="1200">
                <a:latin typeface="Courier New" charset="0"/>
                <a:ea typeface="Courier New" charset="0"/>
                <a:cs typeface="Courier New" charset="0"/>
              </a:rPr>
              <a:t>    }</a:t>
            </a:r>
          </a:p>
          <a:p>
            <a:r>
              <a:rPr lang="en-US" sz="1200">
                <a:latin typeface="Courier New" charset="0"/>
                <a:ea typeface="Courier New" charset="0"/>
                <a:cs typeface="Courier New" charset="0"/>
              </a:rPr>
              <a:t>};</a:t>
            </a:r>
          </a:p>
          <a:p>
            <a:r>
              <a:rPr lang="en-US" sz="1200">
                <a:latin typeface="Courier New" charset="0"/>
                <a:ea typeface="Courier New" charset="0"/>
                <a:cs typeface="Courier New" charset="0"/>
              </a:rPr>
              <a:t> </a:t>
            </a:r>
          </a:p>
          <a:p>
            <a:r>
              <a:rPr lang="en-US" sz="1200" err="1">
                <a:latin typeface="Courier New" charset="0"/>
                <a:ea typeface="Courier New" charset="0"/>
                <a:cs typeface="Courier New" charset="0"/>
              </a:rPr>
              <a:t>Logger.send</a:t>
            </a:r>
            <a:r>
              <a:rPr lang="en-US" sz="1200">
                <a:latin typeface="Courier New" charset="0"/>
                <a:ea typeface="Courier New" charset="0"/>
                <a:cs typeface="Courier New" charset="0"/>
              </a:rPr>
              <a:t>(payload, function(err, </a:t>
            </a:r>
            <a:r>
              <a:rPr lang="en-US" sz="1200" err="1">
                <a:latin typeface="Courier New" charset="0"/>
                <a:ea typeface="Courier New" charset="0"/>
                <a:cs typeface="Courier New" charset="0"/>
              </a:rPr>
              <a:t>resp</a:t>
            </a:r>
            <a:r>
              <a:rPr lang="en-US" sz="1200">
                <a:latin typeface="Courier New" charset="0"/>
                <a:ea typeface="Courier New" charset="0"/>
                <a:cs typeface="Courier New" charset="0"/>
              </a:rPr>
              <a:t>, body) {</a:t>
            </a:r>
          </a:p>
          <a:p>
            <a:r>
              <a:rPr lang="en-US" sz="1200">
                <a:latin typeface="Courier New" charset="0"/>
                <a:ea typeface="Courier New" charset="0"/>
                <a:cs typeface="Courier New" charset="0"/>
              </a:rPr>
              <a:t>    // If successful, body will be { text: 'Success', code: 0 } </a:t>
            </a:r>
          </a:p>
          <a:p>
            <a:r>
              <a:rPr lang="en-US" sz="1200">
                <a:latin typeface="Courier New" charset="0"/>
                <a:ea typeface="Courier New" charset="0"/>
                <a:cs typeface="Courier New" charset="0"/>
              </a:rPr>
              <a:t>    </a:t>
            </a:r>
            <a:r>
              <a:rPr lang="en-US" sz="1200" err="1">
                <a:latin typeface="Courier New" charset="0"/>
                <a:ea typeface="Courier New" charset="0"/>
                <a:cs typeface="Courier New" charset="0"/>
              </a:rPr>
              <a:t>console.log</a:t>
            </a:r>
            <a:r>
              <a:rPr lang="en-US" sz="1200">
                <a:latin typeface="Courier New" charset="0"/>
                <a:ea typeface="Courier New" charset="0"/>
                <a:cs typeface="Courier New" charset="0"/>
              </a:rPr>
              <a:t>("Response from Splunk", body);</a:t>
            </a:r>
          </a:p>
          <a:p>
            <a:r>
              <a:rPr lang="en-US" sz="1200">
                <a:latin typeface="Courier New" charset="0"/>
                <a:ea typeface="Courier New" charset="0"/>
                <a:cs typeface="Courier New" charset="0"/>
              </a:rPr>
              <a:t>});</a:t>
            </a:r>
          </a:p>
          <a:p>
            <a:r>
              <a:rPr lang="en-US" sz="1200">
                <a:latin typeface="Courier New" charset="0"/>
                <a:ea typeface="Courier New" charset="0"/>
                <a:cs typeface="Courier New" charset="0"/>
              </a:rPr>
              <a:t/>
            </a:r>
            <a:br>
              <a:rPr lang="en-US" sz="1200">
                <a:latin typeface="Courier New" charset="0"/>
                <a:ea typeface="Courier New" charset="0"/>
                <a:cs typeface="Courier New" charset="0"/>
              </a:rPr>
            </a:br>
            <a:endParaRPr lang="en-US" sz="1200">
              <a:latin typeface="Courier New" charset="0"/>
              <a:ea typeface="Courier New" charset="0"/>
              <a:cs typeface="Courier New"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67400" y="2430907"/>
            <a:ext cx="6116211" cy="4191000"/>
          </a:xfrm>
          <a:prstGeom prst="rect">
            <a:avLst/>
          </a:prstGeom>
        </p:spPr>
      </p:pic>
    </p:spTree>
    <p:extLst>
      <p:ext uri="{BB962C8B-B14F-4D97-AF65-F5344CB8AC3E}">
        <p14:creationId xmlns:p14="http://schemas.microsoft.com/office/powerpoint/2010/main" val="183460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2"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5" grpId="2" build="p"/>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16296" y="1739179"/>
            <a:ext cx="5937504" cy="2487168"/>
          </a:xfrm>
          <a:prstGeom prst="rect">
            <a:avLst/>
          </a:prstGeom>
          <a:ln>
            <a:solidFill>
              <a:schemeClr val="tx1"/>
            </a:solidFill>
          </a:ln>
        </p:spPr>
      </p:pic>
      <p:sp>
        <p:nvSpPr>
          <p:cNvPr id="2" name="Title 1"/>
          <p:cNvSpPr>
            <a:spLocks noGrp="1"/>
          </p:cNvSpPr>
          <p:nvPr>
            <p:ph type="title"/>
          </p:nvPr>
        </p:nvSpPr>
        <p:spPr/>
        <p:txBody>
          <a:bodyPr/>
          <a:lstStyle/>
          <a:p>
            <a:r>
              <a:rPr lang="en-US"/>
              <a:t>End User Experience - </a:t>
            </a:r>
            <a:r>
              <a:rPr lang="en-US" err="1"/>
              <a:t>Boomerang.js</a:t>
            </a:r>
            <a:r>
              <a:rPr lang="en-US"/>
              <a:t> &amp; HEC</a:t>
            </a:r>
          </a:p>
        </p:txBody>
      </p:sp>
      <p:sp>
        <p:nvSpPr>
          <p:cNvPr id="5" name="Content Placeholder 4"/>
          <p:cNvSpPr>
            <a:spLocks noGrp="1"/>
          </p:cNvSpPr>
          <p:nvPr>
            <p:ph idx="4294967295"/>
          </p:nvPr>
        </p:nvSpPr>
        <p:spPr>
          <a:xfrm>
            <a:off x="838200" y="1825625"/>
            <a:ext cx="10515600" cy="4351338"/>
          </a:xfrm>
          <a:prstGeom prst="rect">
            <a:avLst/>
          </a:prstGeom>
        </p:spPr>
        <p:txBody>
          <a:bodyPr/>
          <a:lstStyle/>
          <a:p>
            <a:r>
              <a:rPr lang="en-US"/>
              <a:t>Create HEC Token</a:t>
            </a:r>
          </a:p>
          <a:p>
            <a:r>
              <a:rPr lang="en-US"/>
              <a:t>Add JavaScript to your page</a:t>
            </a:r>
          </a:p>
          <a:p>
            <a:r>
              <a:rPr lang="en-US"/>
              <a:t>Monitor Real Users</a:t>
            </a:r>
          </a:p>
        </p:txBody>
      </p:sp>
      <p:sp>
        <p:nvSpPr>
          <p:cNvPr id="4" name="TextBox 3"/>
          <p:cNvSpPr txBox="1"/>
          <p:nvPr/>
        </p:nvSpPr>
        <p:spPr>
          <a:xfrm>
            <a:off x="1447800" y="3533896"/>
            <a:ext cx="9296400" cy="3276600"/>
          </a:xfrm>
          <a:prstGeom prst="rect">
            <a:avLst/>
          </a:prstGeom>
          <a:solidFill>
            <a:schemeClr val="bg1"/>
          </a:solidFill>
          <a:ln>
            <a:solidFill>
              <a:schemeClr val="tx1"/>
            </a:solidFill>
          </a:ln>
        </p:spPr>
        <p:txBody>
          <a:bodyPr wrap="none" rtlCol="0" anchor="t">
            <a:noAutofit/>
          </a:bodyPr>
          <a:lstStyle/>
          <a:p>
            <a:r>
              <a:rPr lang="en-US" sz="1200" dirty="0">
                <a:latin typeface="Courier New" charset="0"/>
                <a:ea typeface="Courier New" charset="0"/>
                <a:cs typeface="Courier New" charset="0"/>
              </a:rPr>
              <a:t>&lt;!--    </a:t>
            </a:r>
            <a:r>
              <a:rPr lang="en-US" sz="1200" dirty="0" err="1">
                <a:latin typeface="Courier New" charset="0"/>
                <a:ea typeface="Courier New" charset="0"/>
                <a:cs typeface="Courier New" charset="0"/>
              </a:rPr>
              <a:t>Boomerang.js</a:t>
            </a:r>
            <a:r>
              <a:rPr lang="en-US" sz="1200" dirty="0">
                <a:latin typeface="Courier New" charset="0"/>
                <a:ea typeface="Courier New" charset="0"/>
                <a:cs typeface="Courier New" charset="0"/>
              </a:rPr>
              <a:t>  Browser Code    --&gt;</a:t>
            </a:r>
          </a:p>
          <a:p>
            <a:r>
              <a:rPr lang="en-US" sz="1200" dirty="0">
                <a:latin typeface="Courier New" charset="0"/>
                <a:ea typeface="Courier New" charset="0"/>
                <a:cs typeface="Courier New" charset="0"/>
              </a:rPr>
              <a:t>&lt;script </a:t>
            </a:r>
            <a:r>
              <a:rPr lang="en-US" sz="1200" dirty="0" err="1">
                <a:latin typeface="Courier New" charset="0"/>
                <a:ea typeface="Courier New" charset="0"/>
                <a:cs typeface="Courier New" charset="0"/>
              </a:rPr>
              <a:t>src</a:t>
            </a:r>
            <a:r>
              <a:rPr lang="en-US" sz="1200" dirty="0">
                <a:latin typeface="Courier New" charset="0"/>
                <a:ea typeface="Courier New" charset="0"/>
                <a:cs typeface="Courier New" charset="0"/>
              </a:rPr>
              <a:t>="https://s3.amazonaws.com/boomerang-</a:t>
            </a:r>
            <a:r>
              <a:rPr lang="en-US" sz="1200" dirty="0" err="1">
                <a:latin typeface="Courier New" charset="0"/>
                <a:ea typeface="Courier New" charset="0"/>
                <a:cs typeface="Courier New" charset="0"/>
              </a:rPr>
              <a:t>splunk</a:t>
            </a:r>
            <a:r>
              <a:rPr lang="en-US" sz="1200" dirty="0">
                <a:latin typeface="Courier New" charset="0"/>
                <a:ea typeface="Courier New" charset="0"/>
                <a:cs typeface="Courier New" charset="0"/>
              </a:rPr>
              <a:t>/</a:t>
            </a:r>
            <a:r>
              <a:rPr lang="en-US" sz="1200" dirty="0" err="1">
                <a:latin typeface="Courier New" charset="0"/>
                <a:ea typeface="Courier New" charset="0"/>
                <a:cs typeface="Courier New" charset="0"/>
              </a:rPr>
              <a:t>boomerang.js</a:t>
            </a:r>
            <a:r>
              <a:rPr lang="en-US" sz="1200" dirty="0">
                <a:latin typeface="Courier New" charset="0"/>
                <a:ea typeface="Courier New" charset="0"/>
                <a:cs typeface="Courier New" charset="0"/>
              </a:rPr>
              <a:t>"&gt;&lt;/script&gt;             </a:t>
            </a:r>
          </a:p>
          <a:p>
            <a:r>
              <a:rPr lang="en-US" sz="1200" dirty="0">
                <a:latin typeface="Courier New" charset="0"/>
                <a:ea typeface="Courier New" charset="0"/>
                <a:cs typeface="Courier New" charset="0"/>
              </a:rPr>
              <a:t>&lt;script </a:t>
            </a:r>
            <a:r>
              <a:rPr lang="en-US" sz="1200" dirty="0" err="1">
                <a:latin typeface="Courier New" charset="0"/>
                <a:ea typeface="Courier New" charset="0"/>
                <a:cs typeface="Courier New" charset="0"/>
              </a:rPr>
              <a:t>src</a:t>
            </a:r>
            <a:r>
              <a:rPr lang="en-US" sz="1200" dirty="0">
                <a:latin typeface="Courier New" charset="0"/>
                <a:ea typeface="Courier New" charset="0"/>
                <a:cs typeface="Courier New" charset="0"/>
              </a:rPr>
              <a:t>="https://s3.amazonaws.com/boomerang-</a:t>
            </a:r>
            <a:r>
              <a:rPr lang="en-US" sz="1200" dirty="0" err="1">
                <a:latin typeface="Courier New" charset="0"/>
                <a:ea typeface="Courier New" charset="0"/>
                <a:cs typeface="Courier New" charset="0"/>
              </a:rPr>
              <a:t>splunk</a:t>
            </a:r>
            <a:r>
              <a:rPr lang="en-US" sz="1200" dirty="0">
                <a:latin typeface="Courier New" charset="0"/>
                <a:ea typeface="Courier New" charset="0"/>
                <a:cs typeface="Courier New" charset="0"/>
              </a:rPr>
              <a:t>/plugins/</a:t>
            </a:r>
            <a:r>
              <a:rPr lang="en-US" sz="1200" dirty="0" err="1">
                <a:latin typeface="Courier New" charset="0"/>
                <a:ea typeface="Courier New" charset="0"/>
                <a:cs typeface="Courier New" charset="0"/>
              </a:rPr>
              <a:t>rt.js</a:t>
            </a:r>
            <a:r>
              <a:rPr lang="en-US" sz="1200" dirty="0">
                <a:latin typeface="Courier New" charset="0"/>
                <a:ea typeface="Courier New" charset="0"/>
                <a:cs typeface="Courier New" charset="0"/>
              </a:rPr>
              <a:t>"&gt;&lt;/script&gt;</a:t>
            </a:r>
          </a:p>
          <a:p>
            <a:endParaRPr lang="en-US" sz="1200" dirty="0">
              <a:latin typeface="Courier New" charset="0"/>
              <a:ea typeface="Courier New" charset="0"/>
              <a:cs typeface="Courier New" charset="0"/>
            </a:endParaRPr>
          </a:p>
          <a:p>
            <a:r>
              <a:rPr lang="en-US" sz="1200" dirty="0">
                <a:latin typeface="Courier New" charset="0"/>
                <a:ea typeface="Courier New" charset="0"/>
                <a:cs typeface="Courier New" charset="0"/>
              </a:rPr>
              <a:t>&lt;script&gt;  </a:t>
            </a:r>
          </a:p>
          <a:p>
            <a:r>
              <a:rPr lang="en-US" sz="1200" dirty="0" err="1">
                <a:latin typeface="Courier New" charset="0"/>
                <a:ea typeface="Courier New" charset="0"/>
                <a:cs typeface="Courier New" charset="0"/>
              </a:rPr>
              <a:t>BOOMR.init</a:t>
            </a:r>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beacon_url</a:t>
            </a:r>
            <a:r>
              <a:rPr lang="en-US" sz="1200" dirty="0">
                <a:latin typeface="Courier New" charset="0"/>
                <a:ea typeface="Courier New" charset="0"/>
                <a:cs typeface="Courier New" charset="0"/>
              </a:rPr>
              <a:t>: "http://&lt;Splunk Server&gt;:8088/services/collector/</a:t>
            </a:r>
            <a:r>
              <a:rPr lang="en-US" sz="1200" dirty="0" err="1">
                <a:latin typeface="Courier New" charset="0"/>
                <a:ea typeface="Courier New" charset="0"/>
                <a:cs typeface="Courier New" charset="0"/>
              </a:rPr>
              <a:t>raw?channel</a:t>
            </a:r>
            <a:r>
              <a:rPr lang="en-US" sz="1200" dirty="0">
                <a:latin typeface="Courier New" charset="0"/>
                <a:ea typeface="Courier New" charset="0"/>
                <a:cs typeface="Courier New" charset="0"/>
              </a:rPr>
              <a:t>=&lt;</a:t>
            </a:r>
            <a:r>
              <a:rPr lang="en-US" sz="1200" b="1" dirty="0">
                <a:latin typeface="Courier New" charset="0"/>
                <a:ea typeface="Courier New" charset="0"/>
                <a:cs typeface="Courier New" charset="0"/>
              </a:rPr>
              <a:t>HEC Token</a:t>
            </a:r>
            <a:r>
              <a:rPr lang="en-US" sz="1200" dirty="0">
                <a:latin typeface="Courier New" charset="0"/>
                <a:ea typeface="Courier New" charset="0"/>
                <a:cs typeface="Courier New" charset="0"/>
              </a:rPr>
              <a:t>&gt;",    </a:t>
            </a:r>
          </a:p>
          <a:p>
            <a:r>
              <a:rPr lang="en-US" sz="1200" dirty="0">
                <a:latin typeface="Courier New" charset="0"/>
                <a:ea typeface="Courier New" charset="0"/>
                <a:cs typeface="Courier New" charset="0"/>
              </a:rPr>
              <a:t>	 </a:t>
            </a:r>
            <a:r>
              <a:rPr lang="en-US" sz="1200" dirty="0" smtClean="0">
                <a:latin typeface="Courier New" charset="0"/>
                <a:ea typeface="Courier New" charset="0"/>
                <a:cs typeface="Courier New" charset="0"/>
              </a:rPr>
              <a:t>  </a:t>
            </a:r>
            <a:r>
              <a:rPr lang="en-US" sz="1200" dirty="0" err="1" smtClean="0">
                <a:latin typeface="Courier New" charset="0"/>
                <a:ea typeface="Courier New" charset="0"/>
                <a:cs typeface="Courier New" charset="0"/>
              </a:rPr>
              <a:t>beacon_type</a:t>
            </a:r>
            <a:r>
              <a:rPr lang="en-US" sz="1200" dirty="0">
                <a:latin typeface="Courier New" charset="0"/>
                <a:ea typeface="Courier New" charset="0"/>
                <a:cs typeface="Courier New" charset="0"/>
              </a:rPr>
              <a:t>: "POST",    </a:t>
            </a:r>
          </a:p>
          <a:p>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beacon_auth_token</a:t>
            </a:r>
            <a:r>
              <a:rPr lang="en-US" sz="1200" dirty="0">
                <a:latin typeface="Courier New" charset="0"/>
                <a:ea typeface="Courier New" charset="0"/>
                <a:cs typeface="Courier New" charset="0"/>
              </a:rPr>
              <a:t>: "Splunk &lt;</a:t>
            </a:r>
            <a:r>
              <a:rPr lang="en-US" sz="1200" b="1" dirty="0">
                <a:latin typeface="Courier New" charset="0"/>
                <a:ea typeface="Courier New" charset="0"/>
                <a:cs typeface="Courier New" charset="0"/>
              </a:rPr>
              <a:t>HEC Token</a:t>
            </a:r>
            <a:r>
              <a:rPr lang="en-US" sz="1200" dirty="0">
                <a:latin typeface="Courier New" charset="0"/>
                <a:ea typeface="Courier New" charset="0"/>
                <a:cs typeface="Courier New" charset="0"/>
              </a:rPr>
              <a:t>&gt;",    </a:t>
            </a:r>
          </a:p>
          <a:p>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site_domain</a:t>
            </a:r>
            <a:r>
              <a:rPr lang="en-US" sz="1200" dirty="0">
                <a:latin typeface="Courier New" charset="0"/>
                <a:ea typeface="Courier New" charset="0"/>
                <a:cs typeface="Courier New" charset="0"/>
              </a:rPr>
              <a:t>: "What's up Buttercup?"    </a:t>
            </a:r>
          </a:p>
          <a:p>
            <a:r>
              <a:rPr lang="en-US" sz="1200" dirty="0">
                <a:latin typeface="Courier New" charset="0"/>
                <a:ea typeface="Courier New" charset="0"/>
                <a:cs typeface="Courier New" charset="0"/>
              </a:rPr>
              <a:t>});  </a:t>
            </a:r>
          </a:p>
          <a:p>
            <a:endParaRPr lang="en-US" sz="1200" dirty="0">
              <a:latin typeface="Courier New" charset="0"/>
              <a:ea typeface="Courier New" charset="0"/>
              <a:cs typeface="Courier New" charset="0"/>
            </a:endParaRPr>
          </a:p>
          <a:p>
            <a:r>
              <a:rPr lang="en-US" sz="1200" b="1" dirty="0" err="1">
                <a:latin typeface="Courier New" charset="0"/>
                <a:ea typeface="Courier New" charset="0"/>
                <a:cs typeface="Courier New" charset="0"/>
              </a:rPr>
              <a:t>BOOMR.addVar</a:t>
            </a:r>
            <a:r>
              <a:rPr lang="en-US" sz="1200" b="1" dirty="0">
                <a:latin typeface="Courier New" charset="0"/>
                <a:ea typeface="Courier New" charset="0"/>
                <a:cs typeface="Courier New" charset="0"/>
              </a:rPr>
              <a:t>({ "</a:t>
            </a:r>
            <a:r>
              <a:rPr lang="en-US" sz="1200" b="1" dirty="0" err="1">
                <a:latin typeface="Courier New" charset="0"/>
                <a:ea typeface="Courier New" charset="0"/>
                <a:cs typeface="Courier New" charset="0"/>
              </a:rPr>
              <a:t>ua_raw</a:t>
            </a:r>
            <a:r>
              <a:rPr lang="en-US" sz="1200" b="1" dirty="0">
                <a:latin typeface="Courier New" charset="0"/>
                <a:ea typeface="Courier New" charset="0"/>
                <a:cs typeface="Courier New" charset="0"/>
              </a:rPr>
              <a:t>" : </a:t>
            </a:r>
            <a:r>
              <a:rPr lang="en-US" sz="1200" b="1" dirty="0" err="1">
                <a:latin typeface="Courier New" charset="0"/>
                <a:ea typeface="Courier New" charset="0"/>
                <a:cs typeface="Courier New" charset="0"/>
              </a:rPr>
              <a:t>navigator.userAgent</a:t>
            </a:r>
            <a:r>
              <a:rPr lang="en-US" sz="1200" b="1" dirty="0">
                <a:latin typeface="Courier New" charset="0"/>
                <a:ea typeface="Courier New" charset="0"/>
                <a:cs typeface="Courier New" charset="0"/>
              </a:rPr>
              <a:t> ,</a:t>
            </a:r>
          </a:p>
          <a:p>
            <a:r>
              <a:rPr lang="en-US" sz="1200" b="1" dirty="0">
                <a:latin typeface="Courier New" charset="0"/>
                <a:ea typeface="Courier New" charset="0"/>
                <a:cs typeface="Courier New" charset="0"/>
              </a:rPr>
              <a:t>               "</a:t>
            </a:r>
            <a:r>
              <a:rPr lang="en-US" sz="1200" b="1" dirty="0" err="1">
                <a:latin typeface="Courier New" charset="0"/>
                <a:ea typeface="Courier New" charset="0"/>
                <a:cs typeface="Courier New" charset="0"/>
              </a:rPr>
              <a:t>appName</a:t>
            </a:r>
            <a:r>
              <a:rPr lang="en-US" sz="1200" b="1" dirty="0">
                <a:latin typeface="Courier New" charset="0"/>
                <a:ea typeface="Courier New" charset="0"/>
                <a:cs typeface="Courier New" charset="0"/>
              </a:rPr>
              <a:t>"   : "Buttercup-Go-Student-"  </a:t>
            </a:r>
            <a:r>
              <a:rPr lang="en-US" sz="1200" dirty="0">
                <a:latin typeface="Courier New" charset="0"/>
                <a:ea typeface="Courier New" charset="0"/>
                <a:cs typeface="Courier New" charset="0"/>
              </a:rPr>
              <a:t>});</a:t>
            </a:r>
          </a:p>
          <a:p>
            <a:r>
              <a:rPr lang="en-US" sz="1200" dirty="0">
                <a:latin typeface="Courier New" charset="0"/>
                <a:ea typeface="Courier New" charset="0"/>
                <a:cs typeface="Courier New" charset="0"/>
              </a:rPr>
              <a:t>&lt;/script&gt;</a:t>
            </a:r>
          </a:p>
          <a:p>
            <a:endParaRPr lang="en-US" sz="1200" dirty="0">
              <a:latin typeface="Courier New" charset="0"/>
              <a:ea typeface="Courier New" charset="0"/>
              <a:cs typeface="Courier New" charset="0"/>
            </a:endParaRPr>
          </a:p>
          <a:p>
            <a:r>
              <a:rPr lang="en-US" sz="1200" dirty="0">
                <a:latin typeface="Courier New" charset="0"/>
                <a:ea typeface="Courier New" charset="0"/>
                <a:cs typeface="Courier New" charset="0"/>
              </a:rPr>
              <a:t>&lt;!--   END </a:t>
            </a:r>
            <a:r>
              <a:rPr lang="en-US" sz="1200" dirty="0" err="1">
                <a:latin typeface="Courier New" charset="0"/>
                <a:ea typeface="Courier New" charset="0"/>
                <a:cs typeface="Courier New" charset="0"/>
              </a:rPr>
              <a:t>Boomerang.js</a:t>
            </a:r>
            <a:r>
              <a:rPr lang="en-US" sz="1200" dirty="0">
                <a:latin typeface="Courier New" charset="0"/>
                <a:ea typeface="Courier New" charset="0"/>
                <a:cs typeface="Courier New" charset="0"/>
              </a:rPr>
              <a:t>  Browser Code    --&gt;</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7473" y="2336378"/>
            <a:ext cx="6984030" cy="1042925"/>
          </a:xfrm>
          <a:prstGeom prst="rect">
            <a:avLst/>
          </a:prstGeom>
        </p:spPr>
      </p:pic>
      <p:pic>
        <p:nvPicPr>
          <p:cNvPr id="3" name="Picture 2"/>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096000" y="1863616"/>
            <a:ext cx="5791200" cy="4822443"/>
          </a:xfrm>
          <a:prstGeom prst="rect">
            <a:avLst/>
          </a:prstGeom>
          <a:ln>
            <a:solidFill>
              <a:schemeClr val="tx1"/>
            </a:solidFill>
          </a:ln>
        </p:spPr>
      </p:pic>
    </p:spTree>
    <p:extLst>
      <p:ext uri="{BB962C8B-B14F-4D97-AF65-F5344CB8AC3E}">
        <p14:creationId xmlns:p14="http://schemas.microsoft.com/office/powerpoint/2010/main" val="77141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 User Experience - </a:t>
            </a:r>
            <a:r>
              <a:rPr lang="en-US" dirty="0" err="1" smtClean="0"/>
              <a:t>Mint.js</a:t>
            </a:r>
            <a:endParaRPr lang="en-US" dirty="0"/>
          </a:p>
        </p:txBody>
      </p:sp>
      <p:sp>
        <p:nvSpPr>
          <p:cNvPr id="5" name="Content Placeholder 4"/>
          <p:cNvSpPr>
            <a:spLocks noGrp="1"/>
          </p:cNvSpPr>
          <p:nvPr>
            <p:ph idx="4294967295"/>
          </p:nvPr>
        </p:nvSpPr>
        <p:spPr>
          <a:xfrm>
            <a:off x="838200" y="1825625"/>
            <a:ext cx="10515600" cy="4351338"/>
          </a:xfrm>
          <a:prstGeom prst="rect">
            <a:avLst/>
          </a:prstGeom>
        </p:spPr>
        <p:txBody>
          <a:bodyPr/>
          <a:lstStyle/>
          <a:p>
            <a:r>
              <a:rPr lang="en-US" dirty="0" smtClean="0"/>
              <a:t>Add </a:t>
            </a:r>
            <a:r>
              <a:rPr lang="en-US" dirty="0" err="1" smtClean="0"/>
              <a:t>Mint.js</a:t>
            </a:r>
            <a:r>
              <a:rPr lang="en-US" dirty="0" smtClean="0"/>
              <a:t> to your app (</a:t>
            </a:r>
            <a:r>
              <a:rPr lang="en-US" dirty="0" err="1" smtClean="0"/>
              <a:t>mint.min.js</a:t>
            </a:r>
            <a:r>
              <a:rPr lang="en-US" dirty="0" smtClean="0"/>
              <a:t>)  		[ /app/</a:t>
            </a:r>
            <a:r>
              <a:rPr lang="en-US" dirty="0" err="1" smtClean="0"/>
              <a:t>utils</a:t>
            </a:r>
            <a:r>
              <a:rPr lang="en-US" dirty="0" smtClean="0"/>
              <a:t>/</a:t>
            </a:r>
            <a:r>
              <a:rPr lang="en-US" dirty="0" err="1" smtClean="0"/>
              <a:t>splunkhttp.js</a:t>
            </a:r>
            <a:r>
              <a:rPr lang="en-US" dirty="0" smtClean="0"/>
              <a:t> ]</a:t>
            </a:r>
            <a:endParaRPr lang="en-US" dirty="0"/>
          </a:p>
          <a:p>
            <a:r>
              <a:rPr lang="en-US" dirty="0" smtClean="0"/>
              <a:t>Initialize </a:t>
            </a:r>
            <a:r>
              <a:rPr lang="en-US" dirty="0" err="1" smtClean="0"/>
              <a:t>Mint.js</a:t>
            </a:r>
            <a:r>
              <a:rPr lang="en-US" dirty="0" smtClean="0"/>
              <a:t> &amp; start sending data!		</a:t>
            </a:r>
          </a:p>
          <a:p>
            <a:r>
              <a:rPr lang="en-US" dirty="0" smtClean="0"/>
              <a:t>Monitor </a:t>
            </a:r>
            <a:r>
              <a:rPr lang="en-US" dirty="0"/>
              <a:t>Real Users</a:t>
            </a:r>
          </a:p>
        </p:txBody>
      </p:sp>
      <p:sp>
        <p:nvSpPr>
          <p:cNvPr id="4" name="TextBox 3"/>
          <p:cNvSpPr txBox="1"/>
          <p:nvPr/>
        </p:nvSpPr>
        <p:spPr>
          <a:xfrm>
            <a:off x="1381281" y="3745381"/>
            <a:ext cx="9429438" cy="2431582"/>
          </a:xfrm>
          <a:prstGeom prst="rect">
            <a:avLst/>
          </a:prstGeom>
          <a:solidFill>
            <a:schemeClr val="bg1"/>
          </a:solidFill>
          <a:ln>
            <a:solidFill>
              <a:schemeClr val="tx1"/>
            </a:solidFill>
          </a:ln>
        </p:spPr>
        <p:txBody>
          <a:bodyPr wrap="none" rtlCol="0" anchor="t">
            <a:noAutofit/>
          </a:bodyPr>
          <a:lstStyle/>
          <a:p>
            <a:r>
              <a:rPr lang="en-US" sz="1200" dirty="0">
                <a:latin typeface="Courier New" charset="0"/>
                <a:ea typeface="Courier New" charset="0"/>
                <a:cs typeface="Courier New" charset="0"/>
              </a:rPr>
              <a:t> // Adding </a:t>
            </a:r>
            <a:r>
              <a:rPr lang="en-US" sz="1200" dirty="0" err="1">
                <a:latin typeface="Courier New" charset="0"/>
                <a:ea typeface="Courier New" charset="0"/>
                <a:cs typeface="Courier New" charset="0"/>
              </a:rPr>
              <a:t>Mint.js</a:t>
            </a:r>
            <a:r>
              <a:rPr lang="en-US" sz="1200" dirty="0">
                <a:latin typeface="Courier New" charset="0"/>
                <a:ea typeface="Courier New" charset="0"/>
                <a:cs typeface="Courier New" charset="0"/>
              </a:rPr>
              <a:t>     </a:t>
            </a:r>
            <a:endParaRPr lang="en-US" sz="1200" dirty="0" smtClean="0">
              <a:latin typeface="Courier New" charset="0"/>
              <a:ea typeface="Courier New" charset="0"/>
              <a:cs typeface="Courier New" charset="0"/>
            </a:endParaRPr>
          </a:p>
          <a:p>
            <a:r>
              <a:rPr lang="en-US" sz="1200" dirty="0" err="1" smtClean="0">
                <a:latin typeface="Courier New" charset="0"/>
                <a:ea typeface="Courier New" charset="0"/>
                <a:cs typeface="Courier New" charset="0"/>
              </a:rPr>
              <a:t>const</a:t>
            </a:r>
            <a:r>
              <a:rPr lang="en-US" sz="1200" dirty="0" smtClean="0">
                <a:latin typeface="Courier New" charset="0"/>
                <a:ea typeface="Courier New" charset="0"/>
                <a:cs typeface="Courier New" charset="0"/>
              </a:rPr>
              <a:t> </a:t>
            </a:r>
            <a:r>
              <a:rPr lang="en-US" sz="1200" dirty="0">
                <a:latin typeface="Courier New" charset="0"/>
                <a:ea typeface="Courier New" charset="0"/>
                <a:cs typeface="Courier New" charset="0"/>
              </a:rPr>
              <a:t>mint = require('assets/scripts/mint/</a:t>
            </a:r>
            <a:r>
              <a:rPr lang="en-US" sz="1200" dirty="0" err="1">
                <a:latin typeface="Courier New" charset="0"/>
                <a:ea typeface="Courier New" charset="0"/>
                <a:cs typeface="Courier New" charset="0"/>
              </a:rPr>
              <a:t>mint.min.js</a:t>
            </a:r>
            <a:r>
              <a:rPr lang="en-US" sz="1200" dirty="0" smtClean="0">
                <a:latin typeface="Courier New" charset="0"/>
                <a:ea typeface="Courier New" charset="0"/>
                <a:cs typeface="Courier New" charset="0"/>
              </a:rPr>
              <a:t>');</a:t>
            </a:r>
          </a:p>
          <a:p>
            <a:endParaRPr lang="en-US" sz="1200" dirty="0">
              <a:latin typeface="Courier New" charset="0"/>
              <a:ea typeface="Courier New" charset="0"/>
              <a:cs typeface="Courier New" charset="0"/>
            </a:endParaRPr>
          </a:p>
          <a:p>
            <a:r>
              <a:rPr lang="en-US" sz="1200" dirty="0" smtClean="0">
                <a:latin typeface="Courier New" charset="0"/>
                <a:ea typeface="Courier New" charset="0"/>
                <a:cs typeface="Courier New" charset="0"/>
              </a:rPr>
              <a:t>// </a:t>
            </a:r>
            <a:r>
              <a:rPr lang="en-US" sz="1200" dirty="0">
                <a:latin typeface="Courier New" charset="0"/>
                <a:ea typeface="Courier New" charset="0"/>
                <a:cs typeface="Courier New" charset="0"/>
              </a:rPr>
              <a:t>Initialize </a:t>
            </a:r>
            <a:r>
              <a:rPr lang="en-US" sz="1200" dirty="0" err="1">
                <a:latin typeface="Courier New" charset="0"/>
                <a:ea typeface="Courier New" charset="0"/>
                <a:cs typeface="Courier New" charset="0"/>
              </a:rPr>
              <a:t>Mint.js</a:t>
            </a:r>
            <a:r>
              <a:rPr lang="en-US" sz="1200" dirty="0">
                <a:latin typeface="Courier New" charset="0"/>
                <a:ea typeface="Courier New" charset="0"/>
                <a:cs typeface="Courier New" charset="0"/>
              </a:rPr>
              <a:t>    </a:t>
            </a:r>
            <a:endParaRPr lang="en-US" sz="1200" dirty="0" smtClean="0">
              <a:latin typeface="Courier New" charset="0"/>
              <a:ea typeface="Courier New" charset="0"/>
              <a:cs typeface="Courier New" charset="0"/>
            </a:endParaRPr>
          </a:p>
          <a:p>
            <a:r>
              <a:rPr lang="en-US" sz="1200" dirty="0" err="1" smtClean="0">
                <a:latin typeface="Courier New" charset="0"/>
                <a:ea typeface="Courier New" charset="0"/>
                <a:cs typeface="Courier New" charset="0"/>
              </a:rPr>
              <a:t>Mint.initAndStartSession</a:t>
            </a:r>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apiKey</a:t>
            </a:r>
            <a:r>
              <a:rPr lang="en-US" sz="1200" dirty="0">
                <a:latin typeface="Courier New" charset="0"/>
                <a:ea typeface="Courier New" charset="0"/>
                <a:cs typeface="Courier New" charset="0"/>
              </a:rPr>
              <a:t>: </a:t>
            </a:r>
            <a:r>
              <a:rPr lang="en-US" sz="1200" dirty="0" smtClean="0">
                <a:latin typeface="Courier New" charset="0"/>
                <a:ea typeface="Courier New" charset="0"/>
                <a:cs typeface="Courier New" charset="0"/>
              </a:rPr>
              <a:t>’</a:t>
            </a:r>
            <a:r>
              <a:rPr lang="en-US" sz="1200" smtClean="0">
                <a:latin typeface="Courier New" charset="0"/>
                <a:ea typeface="Courier New" charset="0"/>
                <a:cs typeface="Courier New" charset="0"/>
              </a:rPr>
              <a:t>abcdefgh', </a:t>
            </a:r>
            <a:r>
              <a:rPr lang="en-US" sz="1200" dirty="0" err="1">
                <a:latin typeface="Courier New" charset="0"/>
                <a:ea typeface="Courier New" charset="0"/>
                <a:cs typeface="Courier New" charset="0"/>
              </a:rPr>
              <a:t>collectLogs</a:t>
            </a:r>
            <a:r>
              <a:rPr lang="en-US" sz="1200" dirty="0">
                <a:latin typeface="Courier New" charset="0"/>
                <a:ea typeface="Courier New" charset="0"/>
                <a:cs typeface="Courier New" charset="0"/>
              </a:rPr>
              <a:t>: true, </a:t>
            </a:r>
            <a:r>
              <a:rPr lang="en-US" sz="1200" dirty="0" err="1">
                <a:latin typeface="Courier New" charset="0"/>
                <a:ea typeface="Courier New" charset="0"/>
                <a:cs typeface="Courier New" charset="0"/>
              </a:rPr>
              <a:t>collectNetworkCalls</a:t>
            </a:r>
            <a:r>
              <a:rPr lang="en-US" sz="1200" dirty="0">
                <a:latin typeface="Courier New" charset="0"/>
                <a:ea typeface="Courier New" charset="0"/>
                <a:cs typeface="Courier New" charset="0"/>
              </a:rPr>
              <a:t>: false });    </a:t>
            </a:r>
            <a:endParaRPr lang="en-US" sz="1200" dirty="0" smtClean="0">
              <a:latin typeface="Courier New" charset="0"/>
              <a:ea typeface="Courier New" charset="0"/>
              <a:cs typeface="Courier New" charset="0"/>
            </a:endParaRPr>
          </a:p>
          <a:p>
            <a:r>
              <a:rPr lang="en-US" sz="1200" dirty="0" err="1" smtClean="0">
                <a:latin typeface="Courier New" charset="0"/>
                <a:ea typeface="Courier New" charset="0"/>
                <a:cs typeface="Courier New" charset="0"/>
              </a:rPr>
              <a:t>Mint.setPackageName</a:t>
            </a:r>
            <a:r>
              <a:rPr lang="en-US" sz="1200" dirty="0">
                <a:latin typeface="Courier New" charset="0"/>
                <a:ea typeface="Courier New" charset="0"/>
                <a:cs typeface="Courier New" charset="0"/>
              </a:rPr>
              <a:t>('Buttercup-Go');    </a:t>
            </a:r>
            <a:endParaRPr lang="en-US" sz="1200" dirty="0" smtClean="0">
              <a:latin typeface="Courier New" charset="0"/>
              <a:ea typeface="Courier New" charset="0"/>
              <a:cs typeface="Courier New" charset="0"/>
            </a:endParaRPr>
          </a:p>
          <a:p>
            <a:endParaRPr lang="en-US" sz="1200" dirty="0" smtClean="0">
              <a:latin typeface="Courier New" charset="0"/>
              <a:ea typeface="Courier New" charset="0"/>
              <a:cs typeface="Courier New" charset="0"/>
            </a:endParaRPr>
          </a:p>
          <a:p>
            <a:r>
              <a:rPr lang="mr-IN" sz="1200" dirty="0" smtClean="0">
                <a:latin typeface="Courier New" charset="0"/>
                <a:ea typeface="Courier New" charset="0"/>
                <a:cs typeface="Courier New" charset="0"/>
              </a:rPr>
              <a:t>…</a:t>
            </a:r>
            <a:r>
              <a:rPr lang="en-US" sz="1200" dirty="0" smtClean="0">
                <a:latin typeface="Courier New" charset="0"/>
                <a:ea typeface="Courier New" charset="0"/>
                <a:cs typeface="Courier New" charset="0"/>
              </a:rPr>
              <a:t> </a:t>
            </a:r>
          </a:p>
          <a:p>
            <a:endParaRPr lang="en-US" sz="1200" dirty="0">
              <a:latin typeface="Courier New" charset="0"/>
              <a:ea typeface="Courier New" charset="0"/>
              <a:cs typeface="Courier New" charset="0"/>
            </a:endParaRPr>
          </a:p>
          <a:p>
            <a:r>
              <a:rPr lang="en-US" sz="1200" dirty="0" smtClean="0">
                <a:latin typeface="Courier New" charset="0"/>
                <a:ea typeface="Courier New" charset="0"/>
                <a:cs typeface="Courier New" charset="0"/>
              </a:rPr>
              <a:t>// Send data to </a:t>
            </a:r>
            <a:r>
              <a:rPr lang="en-US" sz="1200" dirty="0" err="1" smtClean="0">
                <a:latin typeface="Courier New" charset="0"/>
                <a:ea typeface="Courier New" charset="0"/>
                <a:cs typeface="Courier New" charset="0"/>
              </a:rPr>
              <a:t>Miint</a:t>
            </a:r>
            <a:r>
              <a:rPr lang="en-US" sz="1200" dirty="0" smtClean="0">
                <a:latin typeface="Courier New" charset="0"/>
                <a:ea typeface="Courier New" charset="0"/>
                <a:cs typeface="Courier New" charset="0"/>
              </a:rPr>
              <a:t>!</a:t>
            </a:r>
          </a:p>
          <a:p>
            <a:r>
              <a:rPr lang="en-US" sz="1200" dirty="0" err="1" smtClean="0">
                <a:latin typeface="Courier New" charset="0"/>
                <a:ea typeface="Courier New" charset="0"/>
                <a:cs typeface="Courier New" charset="0"/>
              </a:rPr>
              <a:t>Mint.setUserIdentifier</a:t>
            </a:r>
            <a:r>
              <a:rPr lang="en-US" sz="1200" dirty="0" smtClean="0">
                <a:latin typeface="Courier New" charset="0"/>
                <a:ea typeface="Courier New" charset="0"/>
                <a:cs typeface="Courier New" charset="0"/>
              </a:rPr>
              <a:t>(’abc123');    </a:t>
            </a:r>
          </a:p>
          <a:p>
            <a:r>
              <a:rPr lang="en-US" sz="1200" dirty="0" err="1" smtClean="0">
                <a:latin typeface="Courier New" charset="0"/>
                <a:ea typeface="Courier New" charset="0"/>
                <a:cs typeface="Courier New" charset="0"/>
              </a:rPr>
              <a:t>Mint.logEvent</a:t>
            </a:r>
            <a:r>
              <a:rPr lang="en-US" sz="1200" dirty="0">
                <a:latin typeface="Courier New" charset="0"/>
                <a:ea typeface="Courier New" charset="0"/>
                <a:cs typeface="Courier New" charset="0"/>
              </a:rPr>
              <a:t>('Buttercup-Go', 'info</a:t>
            </a:r>
            <a:r>
              <a:rPr lang="en-US" sz="1200" dirty="0" smtClean="0">
                <a:latin typeface="Courier New" charset="0"/>
                <a:ea typeface="Courier New" charset="0"/>
                <a:cs typeface="Courier New" charset="0"/>
              </a:rPr>
              <a:t>',&lt;JSON - whatever data you want to send&gt;);</a:t>
            </a:r>
            <a:r>
              <a:rPr lang="en-US" sz="1200" dirty="0">
                <a:latin typeface="Courier New" charset="0"/>
                <a:ea typeface="Courier New" charset="0"/>
                <a:cs typeface="Courier New" charset="0"/>
              </a:rPr>
              <a:t>          </a:t>
            </a:r>
          </a:p>
        </p:txBody>
      </p:sp>
    </p:spTree>
    <p:extLst>
      <p:ext uri="{BB962C8B-B14F-4D97-AF65-F5344CB8AC3E}">
        <p14:creationId xmlns:p14="http://schemas.microsoft.com/office/powerpoint/2010/main" val="143894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93920" y="1524000"/>
            <a:ext cx="4450080" cy="4488007"/>
          </a:xfrm>
          <a:prstGeom prst="rect">
            <a:avLst/>
          </a:prstGeom>
        </p:spPr>
      </p:pic>
      <p:sp>
        <p:nvSpPr>
          <p:cNvPr id="2" name="Title 1"/>
          <p:cNvSpPr>
            <a:spLocks noGrp="1"/>
          </p:cNvSpPr>
          <p:nvPr>
            <p:ph type="title"/>
          </p:nvPr>
        </p:nvSpPr>
        <p:spPr/>
        <p:txBody>
          <a:bodyPr/>
          <a:lstStyle/>
          <a:p>
            <a:r>
              <a:rPr lang="en-US"/>
              <a:t>APM </a:t>
            </a:r>
            <a:r>
              <a:rPr lang="mr-IN"/>
              <a:t>–</a:t>
            </a:r>
            <a:r>
              <a:rPr lang="en-US"/>
              <a:t> New Relic</a:t>
            </a:r>
          </a:p>
        </p:txBody>
      </p:sp>
      <p:sp>
        <p:nvSpPr>
          <p:cNvPr id="8" name="Content Placeholder 7"/>
          <p:cNvSpPr>
            <a:spLocks noGrp="1"/>
          </p:cNvSpPr>
          <p:nvPr>
            <p:ph idx="4294967295"/>
          </p:nvPr>
        </p:nvSpPr>
        <p:spPr>
          <a:xfrm>
            <a:off x="838200" y="1825625"/>
            <a:ext cx="10515600" cy="4351338"/>
          </a:xfrm>
          <a:prstGeom prst="rect">
            <a:avLst/>
          </a:prstGeom>
        </p:spPr>
        <p:txBody>
          <a:bodyPr/>
          <a:lstStyle/>
          <a:p>
            <a:r>
              <a:rPr lang="en-US"/>
              <a:t>Instrument the app</a:t>
            </a:r>
            <a:br>
              <a:rPr lang="en-US"/>
            </a:br>
            <a:endParaRPr lang="en-US"/>
          </a:p>
          <a:p>
            <a:r>
              <a:rPr lang="en-US"/>
              <a:t>Add the </a:t>
            </a:r>
            <a:r>
              <a:rPr lang="en-US" err="1"/>
              <a:t>Javascript</a:t>
            </a:r>
            <a:r>
              <a:rPr lang="en-US"/>
              <a:t/>
            </a:r>
            <a:br>
              <a:rPr lang="en-US"/>
            </a:br>
            <a:endParaRPr lang="en-US"/>
          </a:p>
          <a:p>
            <a:r>
              <a:rPr lang="en-US"/>
              <a:t>APM Add-On in Splunk</a:t>
            </a:r>
            <a:br>
              <a:rPr lang="en-US"/>
            </a:br>
            <a:endParaRPr lang="en-US"/>
          </a:p>
          <a:p>
            <a:r>
              <a:rPr lang="en-US"/>
              <a:t>View APM Data!</a:t>
            </a:r>
          </a:p>
        </p:txBody>
      </p:sp>
      <p:sp>
        <p:nvSpPr>
          <p:cNvPr id="5" name="TextBox 4"/>
          <p:cNvSpPr txBox="1"/>
          <p:nvPr/>
        </p:nvSpPr>
        <p:spPr>
          <a:xfrm>
            <a:off x="5047427" y="2346951"/>
            <a:ext cx="5037367" cy="1752600"/>
          </a:xfrm>
          <a:prstGeom prst="rect">
            <a:avLst/>
          </a:prstGeom>
          <a:solidFill>
            <a:schemeClr val="bg1"/>
          </a:solidFill>
          <a:ln>
            <a:solidFill>
              <a:schemeClr val="tx1"/>
            </a:solidFill>
          </a:ln>
        </p:spPr>
        <p:txBody>
          <a:bodyPr wrap="none" rtlCol="0">
            <a:noAutofit/>
          </a:bodyPr>
          <a:lstStyle/>
          <a:p>
            <a:r>
              <a:rPr lang="en-US" sz="1200">
                <a:latin typeface="Courier New" charset="0"/>
                <a:ea typeface="Courier New" charset="0"/>
                <a:cs typeface="Courier New" charset="0"/>
              </a:rPr>
              <a:t>&lt;!--     NEW RELIC BROWSER CODE   --&gt;</a:t>
            </a:r>
          </a:p>
          <a:p>
            <a:endParaRPr lang="en-US" sz="1200">
              <a:latin typeface="Courier New" charset="0"/>
              <a:ea typeface="Courier New" charset="0"/>
              <a:cs typeface="Courier New" charset="0"/>
            </a:endParaRPr>
          </a:p>
          <a:p>
            <a:r>
              <a:rPr lang="en-US" sz="1200">
                <a:latin typeface="Courier New" charset="0"/>
                <a:ea typeface="Courier New" charset="0"/>
                <a:cs typeface="Courier New" charset="0"/>
              </a:rPr>
              <a:t>&lt;script </a:t>
            </a:r>
            <a:r>
              <a:rPr lang="en-US" sz="1200" err="1">
                <a:latin typeface="Courier New" charset="0"/>
                <a:ea typeface="Courier New" charset="0"/>
                <a:cs typeface="Courier New" charset="0"/>
              </a:rPr>
              <a:t>src</a:t>
            </a:r>
            <a:r>
              <a:rPr lang="en-US" sz="1200">
                <a:latin typeface="Courier New" charset="0"/>
                <a:ea typeface="Courier New" charset="0"/>
                <a:cs typeface="Courier New" charset="0"/>
              </a:rPr>
              <a:t>=”&lt;your-</a:t>
            </a:r>
            <a:r>
              <a:rPr lang="en-US" sz="1200" err="1">
                <a:latin typeface="Courier New" charset="0"/>
                <a:ea typeface="Courier New" charset="0"/>
                <a:cs typeface="Courier New" charset="0"/>
              </a:rPr>
              <a:t>newrelic</a:t>
            </a:r>
            <a:r>
              <a:rPr lang="en-US" sz="1200">
                <a:latin typeface="Courier New" charset="0"/>
                <a:ea typeface="Courier New" charset="0"/>
                <a:cs typeface="Courier New" charset="0"/>
              </a:rPr>
              <a:t>-snippet"&gt;&lt;/script&gt;</a:t>
            </a:r>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41777" y="2971800"/>
            <a:ext cx="4464223" cy="2910623"/>
          </a:xfrm>
          <a:prstGeom prst="rect">
            <a:avLst/>
          </a:prstGeom>
        </p:spPr>
      </p:pic>
      <p:pic>
        <p:nvPicPr>
          <p:cNvPr id="3" name="Picture 2"/>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800404" y="1524000"/>
            <a:ext cx="6382970" cy="4812069"/>
          </a:xfrm>
          <a:prstGeom prst="rect">
            <a:avLst/>
          </a:prstGeom>
        </p:spPr>
      </p:pic>
    </p:spTree>
    <p:extLst>
      <p:ext uri="{BB962C8B-B14F-4D97-AF65-F5344CB8AC3E}">
        <p14:creationId xmlns:p14="http://schemas.microsoft.com/office/powerpoint/2010/main" val="10666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7590" y="1453361"/>
            <a:ext cx="9054177" cy="2873153"/>
          </a:xfrm>
        </p:spPr>
        <p:txBody>
          <a:bodyPr/>
          <a:lstStyle/>
          <a:p>
            <a:r>
              <a:rPr lang="en-US" sz="4800"/>
              <a:t>How does this all Fit Together?</a:t>
            </a:r>
            <a:endParaRPr lang="en-US" sz="3600" b="1" cap="all">
              <a:solidFill>
                <a:srgbClr val="FFFFFF"/>
              </a:solidFill>
              <a:latin typeface="+mn-lt"/>
              <a:ea typeface="+mn-ea"/>
              <a:cs typeface="+mn-cs"/>
            </a:endParaRPr>
          </a:p>
        </p:txBody>
      </p:sp>
      <p:sp>
        <p:nvSpPr>
          <p:cNvPr id="2" name="Text Placeholder 1"/>
          <p:cNvSpPr>
            <a:spLocks noGrp="1"/>
          </p:cNvSpPr>
          <p:nvPr>
            <p:ph type="body" sz="quarter" idx="14"/>
          </p:nvPr>
        </p:nvSpPr>
        <p:spPr/>
        <p:txBody>
          <a:bodyPr/>
          <a:lstStyle/>
          <a:p>
            <a:r>
              <a:rPr lang="en-US"/>
              <a:t>Understanding the pieces</a:t>
            </a:r>
            <a:r>
              <a:rPr lang="mr-IN"/>
              <a:t>…</a:t>
            </a:r>
            <a:endParaRPr lang="en-US"/>
          </a:p>
        </p:txBody>
      </p:sp>
      <p:pic>
        <p:nvPicPr>
          <p:cNvPr id="6" name="Picture 5"/>
          <p:cNvPicPr>
            <a:picLocks noChangeAspect="1"/>
          </p:cNvPicPr>
          <p:nvPr/>
        </p:nvPicPr>
        <p:blipFill>
          <a:blip r:embed="rId3"/>
          <a:stretch>
            <a:fillRect/>
          </a:stretch>
        </p:blipFill>
        <p:spPr>
          <a:xfrm>
            <a:off x="8438148" y="654926"/>
            <a:ext cx="3408703" cy="2048169"/>
          </a:xfrm>
          <a:prstGeom prst="rect">
            <a:avLst/>
          </a:prstGeom>
        </p:spPr>
      </p:pic>
    </p:spTree>
    <p:extLst>
      <p:ext uri="{BB962C8B-B14F-4D97-AF65-F5344CB8AC3E}">
        <p14:creationId xmlns:p14="http://schemas.microsoft.com/office/powerpoint/2010/main" val="61035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Build Chain Automation</a:t>
            </a:r>
          </a:p>
        </p:txBody>
      </p:sp>
      <p:sp>
        <p:nvSpPr>
          <p:cNvPr id="2" name="Rectangle 1"/>
          <p:cNvSpPr/>
          <p:nvPr/>
        </p:nvSpPr>
        <p:spPr>
          <a:xfrm>
            <a:off x="7010400" y="2362200"/>
            <a:ext cx="10668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a:t>Jenkins</a:t>
            </a:r>
          </a:p>
        </p:txBody>
      </p:sp>
      <p:sp>
        <p:nvSpPr>
          <p:cNvPr id="5" name="Rectangle 4"/>
          <p:cNvSpPr/>
          <p:nvPr/>
        </p:nvSpPr>
        <p:spPr>
          <a:xfrm>
            <a:off x="5604771" y="5015082"/>
            <a:ext cx="1066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Splunk</a:t>
            </a:r>
          </a:p>
        </p:txBody>
      </p:sp>
      <p:sp>
        <p:nvSpPr>
          <p:cNvPr id="8" name="Rectangle 7"/>
          <p:cNvSpPr/>
          <p:nvPr/>
        </p:nvSpPr>
        <p:spPr>
          <a:xfrm>
            <a:off x="4199142" y="2362200"/>
            <a:ext cx="10668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err="1" smtClean="0"/>
              <a:t>Bitbucket</a:t>
            </a:r>
            <a:endParaRPr lang="en-US" sz="1600" dirty="0"/>
          </a:p>
        </p:txBody>
      </p:sp>
      <p:cxnSp>
        <p:nvCxnSpPr>
          <p:cNvPr id="4" name="Straight Arrow Connector 3"/>
          <p:cNvCxnSpPr>
            <a:stCxn id="8" idx="3"/>
            <a:endCxn id="2" idx="1"/>
          </p:cNvCxnSpPr>
          <p:nvPr/>
        </p:nvCxnSpPr>
        <p:spPr>
          <a:xfrm>
            <a:off x="5265942" y="2857500"/>
            <a:ext cx="1744458" cy="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668112" y="2813090"/>
            <a:ext cx="928459" cy="369332"/>
          </a:xfrm>
          <a:prstGeom prst="rect">
            <a:avLst/>
          </a:prstGeom>
          <a:noFill/>
        </p:spPr>
        <p:txBody>
          <a:bodyPr wrap="none" rtlCol="0">
            <a:spAutoFit/>
          </a:bodyPr>
          <a:lstStyle/>
          <a:p>
            <a:r>
              <a:rPr lang="en-US"/>
              <a:t>Commit</a:t>
            </a:r>
          </a:p>
        </p:txBody>
      </p:sp>
      <p:sp>
        <p:nvSpPr>
          <p:cNvPr id="40" name="Rectangle 39"/>
          <p:cNvSpPr/>
          <p:nvPr/>
        </p:nvSpPr>
        <p:spPr>
          <a:xfrm>
            <a:off x="1128933" y="2362200"/>
            <a:ext cx="1192402"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a:t>Developer</a:t>
            </a:r>
          </a:p>
        </p:txBody>
      </p:sp>
      <p:cxnSp>
        <p:nvCxnSpPr>
          <p:cNvPr id="42" name="Straight Arrow Connector 41"/>
          <p:cNvCxnSpPr>
            <a:stCxn id="40" idx="3"/>
            <a:endCxn id="8" idx="1"/>
          </p:cNvCxnSpPr>
          <p:nvPr/>
        </p:nvCxnSpPr>
        <p:spPr>
          <a:xfrm>
            <a:off x="2321335" y="2857500"/>
            <a:ext cx="1877807" cy="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528256" y="2813090"/>
            <a:ext cx="842346" cy="369332"/>
          </a:xfrm>
          <a:prstGeom prst="rect">
            <a:avLst/>
          </a:prstGeom>
          <a:noFill/>
        </p:spPr>
        <p:txBody>
          <a:bodyPr wrap="none" rtlCol="0">
            <a:spAutoFit/>
          </a:bodyPr>
          <a:lstStyle/>
          <a:p>
            <a:r>
              <a:rPr lang="en-US"/>
              <a:t>Deploy</a:t>
            </a:r>
          </a:p>
        </p:txBody>
      </p:sp>
      <p:sp>
        <p:nvSpPr>
          <p:cNvPr id="51" name="TextBox 50"/>
          <p:cNvSpPr txBox="1"/>
          <p:nvPr/>
        </p:nvSpPr>
        <p:spPr>
          <a:xfrm>
            <a:off x="5799342" y="2857500"/>
            <a:ext cx="659155" cy="369332"/>
          </a:xfrm>
          <a:prstGeom prst="rect">
            <a:avLst/>
          </a:prstGeom>
          <a:noFill/>
        </p:spPr>
        <p:txBody>
          <a:bodyPr wrap="none" rtlCol="0">
            <a:spAutoFit/>
          </a:bodyPr>
          <a:lstStyle/>
          <a:p>
            <a:r>
              <a:rPr lang="en-US"/>
              <a:t>Build</a:t>
            </a:r>
          </a:p>
        </p:txBody>
      </p:sp>
      <p:sp>
        <p:nvSpPr>
          <p:cNvPr id="52" name="Rectangle 51"/>
          <p:cNvSpPr/>
          <p:nvPr/>
        </p:nvSpPr>
        <p:spPr>
          <a:xfrm>
            <a:off x="9857212" y="2362200"/>
            <a:ext cx="10668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err="1"/>
              <a:t>Node.js</a:t>
            </a:r>
            <a:endParaRPr lang="en-US" sz="1600"/>
          </a:p>
        </p:txBody>
      </p:sp>
      <p:cxnSp>
        <p:nvCxnSpPr>
          <p:cNvPr id="65" name="Straight Arrow Connector 64"/>
          <p:cNvCxnSpPr>
            <a:stCxn id="2" idx="3"/>
            <a:endCxn id="52" idx="1"/>
          </p:cNvCxnSpPr>
          <p:nvPr/>
        </p:nvCxnSpPr>
        <p:spPr>
          <a:xfrm>
            <a:off x="8077200" y="2857500"/>
            <a:ext cx="1780012" cy="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5725716" y="3226832"/>
            <a:ext cx="893643" cy="1788250"/>
            <a:chOff x="5725716" y="3226832"/>
            <a:chExt cx="893643" cy="1788250"/>
          </a:xfrm>
        </p:grpSpPr>
        <p:cxnSp>
          <p:nvCxnSpPr>
            <p:cNvPr id="59" name="Straight Arrow Connector 58"/>
            <p:cNvCxnSpPr>
              <a:stCxn id="51" idx="2"/>
              <a:endCxn id="5" idx="0"/>
            </p:cNvCxnSpPr>
            <p:nvPr/>
          </p:nvCxnSpPr>
          <p:spPr>
            <a:xfrm>
              <a:off x="6128920" y="3226832"/>
              <a:ext cx="9251" cy="1788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725716" y="3944701"/>
              <a:ext cx="893643" cy="369332"/>
            </a:xfrm>
            <a:prstGeom prst="rect">
              <a:avLst/>
            </a:prstGeom>
            <a:noFill/>
          </p:spPr>
          <p:txBody>
            <a:bodyPr wrap="none" rtlCol="0">
              <a:spAutoFit/>
            </a:bodyPr>
            <a:lstStyle/>
            <a:p>
              <a:r>
                <a:rPr lang="en-US"/>
                <a:t>Metrics</a:t>
              </a:r>
            </a:p>
          </p:txBody>
        </p:sp>
      </p:grpSp>
      <p:grpSp>
        <p:nvGrpSpPr>
          <p:cNvPr id="3" name="Group 2"/>
          <p:cNvGrpSpPr/>
          <p:nvPr/>
        </p:nvGrpSpPr>
        <p:grpSpPr>
          <a:xfrm>
            <a:off x="3132342" y="3182422"/>
            <a:ext cx="3005829" cy="1832660"/>
            <a:chOff x="3132342" y="3182422"/>
            <a:chExt cx="3005829" cy="1832660"/>
          </a:xfrm>
        </p:grpSpPr>
        <p:cxnSp>
          <p:nvCxnSpPr>
            <p:cNvPr id="23" name="Straight Arrow Connector 22"/>
            <p:cNvCxnSpPr>
              <a:stCxn id="37" idx="2"/>
              <a:endCxn id="5" idx="0"/>
            </p:cNvCxnSpPr>
            <p:nvPr/>
          </p:nvCxnSpPr>
          <p:spPr>
            <a:xfrm>
              <a:off x="3132342" y="3182422"/>
              <a:ext cx="3005829" cy="1832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2008915">
              <a:off x="3928820" y="3944701"/>
              <a:ext cx="893643" cy="369332"/>
            </a:xfrm>
            <a:prstGeom prst="rect">
              <a:avLst/>
            </a:prstGeom>
            <a:noFill/>
          </p:spPr>
          <p:txBody>
            <a:bodyPr wrap="none" rtlCol="0">
              <a:spAutoFit/>
            </a:bodyPr>
            <a:lstStyle/>
            <a:p>
              <a:r>
                <a:rPr lang="en-US"/>
                <a:t>Metrics</a:t>
              </a:r>
            </a:p>
          </p:txBody>
        </p:sp>
      </p:grpSp>
      <p:grpSp>
        <p:nvGrpSpPr>
          <p:cNvPr id="9" name="Group 8"/>
          <p:cNvGrpSpPr/>
          <p:nvPr/>
        </p:nvGrpSpPr>
        <p:grpSpPr>
          <a:xfrm>
            <a:off x="6138171" y="3182422"/>
            <a:ext cx="2811258" cy="1832660"/>
            <a:chOff x="6138171" y="3182422"/>
            <a:chExt cx="2811258" cy="1832660"/>
          </a:xfrm>
        </p:grpSpPr>
        <p:cxnSp>
          <p:nvCxnSpPr>
            <p:cNvPr id="10" name="Straight Arrow Connector 9"/>
            <p:cNvCxnSpPr>
              <a:stCxn id="50" idx="2"/>
              <a:endCxn id="5" idx="0"/>
            </p:cNvCxnSpPr>
            <p:nvPr/>
          </p:nvCxnSpPr>
          <p:spPr>
            <a:xfrm flipH="1">
              <a:off x="6138171" y="3182422"/>
              <a:ext cx="2811258" cy="1832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9547656">
              <a:off x="7184173" y="4047580"/>
              <a:ext cx="893643" cy="369332"/>
            </a:xfrm>
            <a:prstGeom prst="rect">
              <a:avLst/>
            </a:prstGeom>
            <a:noFill/>
          </p:spPr>
          <p:txBody>
            <a:bodyPr wrap="none" rtlCol="0">
              <a:spAutoFit/>
            </a:bodyPr>
            <a:lstStyle/>
            <a:p>
              <a:r>
                <a:rPr lang="en-US"/>
                <a:t>Metrics</a:t>
              </a:r>
            </a:p>
          </p:txBody>
        </p:sp>
      </p:grpSp>
    </p:spTree>
    <p:extLst>
      <p:ext uri="{BB962C8B-B14F-4D97-AF65-F5344CB8AC3E}">
        <p14:creationId xmlns:p14="http://schemas.microsoft.com/office/powerpoint/2010/main" val="17425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5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0"/>
                            </p:stCondLst>
                            <p:childTnLst>
                              <p:par>
                                <p:cTn id="18" presetID="2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childTnLst>
                          </p:cTn>
                        </p:par>
                        <p:par>
                          <p:cTn id="25" fill="hold">
                            <p:stCondLst>
                              <p:cond delay="1000"/>
                            </p:stCondLst>
                            <p:childTnLst>
                              <p:par>
                                <p:cTn id="26" presetID="22" presetClass="entr" presetSubtype="1"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7" grpId="0"/>
      <p:bldP spid="50" grpId="0"/>
      <p:bldP spid="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Level Set</a:t>
            </a:r>
          </a:p>
        </p:txBody>
      </p:sp>
      <p:sp>
        <p:nvSpPr>
          <p:cNvPr id="3" name="Content Placeholder 2"/>
          <p:cNvSpPr>
            <a:spLocks noGrp="1"/>
          </p:cNvSpPr>
          <p:nvPr>
            <p:ph sz="quarter" idx="10"/>
          </p:nvPr>
        </p:nvSpPr>
        <p:spPr/>
        <p:txBody>
          <a:bodyPr>
            <a:normAutofit fontScale="92500" lnSpcReduction="10000"/>
          </a:bodyPr>
          <a:lstStyle/>
          <a:p>
            <a:r>
              <a:rPr lang="en-US" dirty="0"/>
              <a:t>Docker &amp; </a:t>
            </a:r>
            <a:r>
              <a:rPr lang="en-US" dirty="0" err="1" smtClean="0"/>
              <a:t>docker</a:t>
            </a:r>
            <a:r>
              <a:rPr lang="en-US" dirty="0" smtClean="0"/>
              <a:t>-compose</a:t>
            </a:r>
            <a:endParaRPr lang="en-US" dirty="0"/>
          </a:p>
          <a:p>
            <a:r>
              <a:rPr lang="en-US" dirty="0" smtClean="0"/>
              <a:t>Buttercup-Go:   </a:t>
            </a:r>
            <a:r>
              <a:rPr lang="en-US" dirty="0"/>
              <a:t>a </a:t>
            </a:r>
            <a:r>
              <a:rPr lang="en-US" dirty="0" err="1"/>
              <a:t>Node.js</a:t>
            </a:r>
            <a:r>
              <a:rPr lang="en-US" dirty="0"/>
              <a:t> </a:t>
            </a:r>
            <a:r>
              <a:rPr lang="en-US" dirty="0" smtClean="0"/>
              <a:t>application</a:t>
            </a:r>
            <a:endParaRPr lang="en-US" dirty="0"/>
          </a:p>
          <a:p>
            <a:r>
              <a:rPr lang="en-US" dirty="0"/>
              <a:t>Login: Auth0 </a:t>
            </a:r>
          </a:p>
          <a:p>
            <a:r>
              <a:rPr lang="en-US" dirty="0"/>
              <a:t>DevOps: CI/CD</a:t>
            </a:r>
          </a:p>
          <a:p>
            <a:pPr lvl="1"/>
            <a:r>
              <a:rPr lang="en-US" dirty="0"/>
              <a:t>Source Code Control:  </a:t>
            </a:r>
            <a:r>
              <a:rPr lang="en-US" dirty="0" err="1"/>
              <a:t>Git</a:t>
            </a:r>
            <a:r>
              <a:rPr lang="en-US" dirty="0"/>
              <a:t> &amp; Bitbucket </a:t>
            </a:r>
          </a:p>
          <a:p>
            <a:pPr lvl="1"/>
            <a:r>
              <a:rPr lang="en-US" dirty="0"/>
              <a:t>Build Automation:  </a:t>
            </a:r>
            <a:r>
              <a:rPr lang="en-US" dirty="0" smtClean="0"/>
              <a:t>Jenkins</a:t>
            </a:r>
            <a:endParaRPr lang="en-US" dirty="0"/>
          </a:p>
          <a:p>
            <a:r>
              <a:rPr lang="en-US" dirty="0"/>
              <a:t>Application Monitoring</a:t>
            </a:r>
          </a:p>
          <a:p>
            <a:pPr lvl="1"/>
            <a:r>
              <a:rPr lang="en-US" dirty="0"/>
              <a:t>Logging :  </a:t>
            </a:r>
            <a:r>
              <a:rPr lang="en-US" dirty="0" smtClean="0"/>
              <a:t>Splunk </a:t>
            </a:r>
            <a:r>
              <a:rPr lang="en-US" dirty="0" err="1" smtClean="0"/>
              <a:t>Javascript</a:t>
            </a:r>
            <a:r>
              <a:rPr lang="en-US" dirty="0" smtClean="0"/>
              <a:t> Logging  +  HTTP </a:t>
            </a:r>
            <a:r>
              <a:rPr lang="en-US" dirty="0"/>
              <a:t>Event Collector (HEC</a:t>
            </a:r>
            <a:r>
              <a:rPr lang="en-US" dirty="0" smtClean="0"/>
              <a:t>)  </a:t>
            </a:r>
            <a:r>
              <a:rPr lang="mr-IN" dirty="0" smtClean="0"/>
              <a:t>…</a:t>
            </a:r>
            <a:r>
              <a:rPr lang="en-US" dirty="0" smtClean="0"/>
              <a:t> or </a:t>
            </a:r>
            <a:r>
              <a:rPr lang="en-US" dirty="0" err="1" smtClean="0"/>
              <a:t>Mint.js</a:t>
            </a:r>
            <a:r>
              <a:rPr lang="en-US" dirty="0" smtClean="0"/>
              <a:t>!</a:t>
            </a:r>
            <a:endParaRPr lang="en-US" dirty="0"/>
          </a:p>
          <a:p>
            <a:pPr lvl="1"/>
            <a:r>
              <a:rPr lang="en-US" dirty="0"/>
              <a:t>End User Monitoring:  </a:t>
            </a:r>
            <a:r>
              <a:rPr lang="en-US" dirty="0" err="1"/>
              <a:t>Boomerang.js</a:t>
            </a:r>
            <a:r>
              <a:rPr lang="en-US" dirty="0"/>
              <a:t> + HEC</a:t>
            </a:r>
          </a:p>
          <a:p>
            <a:pPr lvl="1"/>
            <a:r>
              <a:rPr lang="en-US" dirty="0"/>
              <a:t>APM </a:t>
            </a:r>
            <a:r>
              <a:rPr lang="en-US" dirty="0" smtClean="0"/>
              <a:t>Tools</a:t>
            </a:r>
            <a:r>
              <a:rPr lang="en-US" dirty="0"/>
              <a:t>:  New Relic</a:t>
            </a:r>
          </a:p>
          <a:p>
            <a:endParaRPr lang="en-US" dirty="0"/>
          </a:p>
          <a:p>
            <a:endParaRPr lang="en-US" dirty="0"/>
          </a:p>
        </p:txBody>
      </p:sp>
    </p:spTree>
    <p:extLst>
      <p:ext uri="{BB962C8B-B14F-4D97-AF65-F5344CB8AC3E}">
        <p14:creationId xmlns:p14="http://schemas.microsoft.com/office/powerpoint/2010/main" val="198453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Run &amp; Monitor</a:t>
            </a:r>
          </a:p>
        </p:txBody>
      </p:sp>
      <p:sp>
        <p:nvSpPr>
          <p:cNvPr id="2" name="Rectangle 1"/>
          <p:cNvSpPr/>
          <p:nvPr/>
        </p:nvSpPr>
        <p:spPr>
          <a:xfrm>
            <a:off x="1219200" y="2442931"/>
            <a:ext cx="10668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err="1"/>
              <a:t>Node.js</a:t>
            </a:r>
            <a:endParaRPr lang="en-US"/>
          </a:p>
        </p:txBody>
      </p:sp>
      <p:sp>
        <p:nvSpPr>
          <p:cNvPr id="5" name="Rectangle 4"/>
          <p:cNvSpPr/>
          <p:nvPr/>
        </p:nvSpPr>
        <p:spPr>
          <a:xfrm>
            <a:off x="4426905" y="5674970"/>
            <a:ext cx="1066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Splunk</a:t>
            </a:r>
          </a:p>
        </p:txBody>
      </p:sp>
      <p:sp>
        <p:nvSpPr>
          <p:cNvPr id="8" name="Rectangle 7"/>
          <p:cNvSpPr/>
          <p:nvPr/>
        </p:nvSpPr>
        <p:spPr>
          <a:xfrm>
            <a:off x="7712200" y="2460618"/>
            <a:ext cx="10668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Browser/Mobile</a:t>
            </a:r>
          </a:p>
        </p:txBody>
      </p:sp>
      <p:sp>
        <p:nvSpPr>
          <p:cNvPr id="11" name="Rectangle 10"/>
          <p:cNvSpPr/>
          <p:nvPr/>
        </p:nvSpPr>
        <p:spPr>
          <a:xfrm>
            <a:off x="4440657" y="3799701"/>
            <a:ext cx="10668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APM</a:t>
            </a:r>
          </a:p>
        </p:txBody>
      </p:sp>
      <p:grpSp>
        <p:nvGrpSpPr>
          <p:cNvPr id="85" name="Group 84"/>
          <p:cNvGrpSpPr/>
          <p:nvPr/>
        </p:nvGrpSpPr>
        <p:grpSpPr>
          <a:xfrm>
            <a:off x="2286000" y="2596796"/>
            <a:ext cx="5426200" cy="369332"/>
            <a:chOff x="2286000" y="2596796"/>
            <a:chExt cx="5426200" cy="369332"/>
          </a:xfrm>
        </p:grpSpPr>
        <p:cxnSp>
          <p:nvCxnSpPr>
            <p:cNvPr id="4" name="Straight Arrow Connector 3"/>
            <p:cNvCxnSpPr>
              <a:stCxn id="8" idx="1"/>
              <a:endCxn id="2" idx="3"/>
            </p:cNvCxnSpPr>
            <p:nvPr/>
          </p:nvCxnSpPr>
          <p:spPr>
            <a:xfrm flipH="1" flipV="1">
              <a:off x="2286000" y="2938231"/>
              <a:ext cx="5426200" cy="17687"/>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121245" y="2596796"/>
              <a:ext cx="1785104" cy="369332"/>
            </a:xfrm>
            <a:prstGeom prst="rect">
              <a:avLst/>
            </a:prstGeom>
            <a:noFill/>
          </p:spPr>
          <p:txBody>
            <a:bodyPr wrap="none" rtlCol="0">
              <a:spAutoFit/>
            </a:bodyPr>
            <a:lstStyle/>
            <a:p>
              <a:r>
                <a:rPr lang="en-US"/>
                <a:t>User Interactions</a:t>
              </a:r>
            </a:p>
          </p:txBody>
        </p:sp>
      </p:grpSp>
      <p:grpSp>
        <p:nvGrpSpPr>
          <p:cNvPr id="89" name="Group 88"/>
          <p:cNvGrpSpPr/>
          <p:nvPr/>
        </p:nvGrpSpPr>
        <p:grpSpPr>
          <a:xfrm>
            <a:off x="1752600" y="3433531"/>
            <a:ext cx="2674305" cy="2736739"/>
            <a:chOff x="1752600" y="3433531"/>
            <a:chExt cx="2674305" cy="2736739"/>
          </a:xfrm>
        </p:grpSpPr>
        <p:cxnSp>
          <p:nvCxnSpPr>
            <p:cNvPr id="10" name="Straight Arrow Connector 9"/>
            <p:cNvCxnSpPr>
              <a:stCxn id="2" idx="2"/>
              <a:endCxn id="5" idx="1"/>
            </p:cNvCxnSpPr>
            <p:nvPr/>
          </p:nvCxnSpPr>
          <p:spPr>
            <a:xfrm>
              <a:off x="1752600" y="3433531"/>
              <a:ext cx="2674305" cy="2736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2758913">
              <a:off x="2080744" y="4751817"/>
              <a:ext cx="1716432" cy="369332"/>
            </a:xfrm>
            <a:prstGeom prst="rect">
              <a:avLst/>
            </a:prstGeom>
            <a:noFill/>
          </p:spPr>
          <p:txBody>
            <a:bodyPr wrap="none" rtlCol="0">
              <a:spAutoFit/>
            </a:bodyPr>
            <a:lstStyle/>
            <a:p>
              <a:r>
                <a:rPr lang="en-US"/>
                <a:t>Application Logs</a:t>
              </a:r>
            </a:p>
          </p:txBody>
        </p:sp>
      </p:grpSp>
      <p:grpSp>
        <p:nvGrpSpPr>
          <p:cNvPr id="88" name="Group 87"/>
          <p:cNvGrpSpPr/>
          <p:nvPr/>
        </p:nvGrpSpPr>
        <p:grpSpPr>
          <a:xfrm>
            <a:off x="1752600" y="3433531"/>
            <a:ext cx="2688057" cy="861470"/>
            <a:chOff x="1752600" y="3433531"/>
            <a:chExt cx="2688057" cy="861470"/>
          </a:xfrm>
        </p:grpSpPr>
        <p:cxnSp>
          <p:nvCxnSpPr>
            <p:cNvPr id="23" name="Straight Arrow Connector 22"/>
            <p:cNvCxnSpPr>
              <a:stCxn id="2" idx="2"/>
              <a:endCxn id="11" idx="1"/>
            </p:cNvCxnSpPr>
            <p:nvPr/>
          </p:nvCxnSpPr>
          <p:spPr>
            <a:xfrm>
              <a:off x="1752600" y="3433531"/>
              <a:ext cx="2688057" cy="8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rot="1051365">
              <a:off x="2391502" y="3570173"/>
              <a:ext cx="2007024" cy="369332"/>
            </a:xfrm>
            <a:prstGeom prst="rect">
              <a:avLst/>
            </a:prstGeom>
            <a:noFill/>
          </p:spPr>
          <p:txBody>
            <a:bodyPr wrap="none" rtlCol="0">
              <a:spAutoFit/>
            </a:bodyPr>
            <a:lstStyle/>
            <a:p>
              <a:r>
                <a:rPr lang="en-US"/>
                <a:t>Application Metrics</a:t>
              </a:r>
            </a:p>
          </p:txBody>
        </p:sp>
      </p:grpSp>
      <p:grpSp>
        <p:nvGrpSpPr>
          <p:cNvPr id="91" name="Group 90"/>
          <p:cNvGrpSpPr/>
          <p:nvPr/>
        </p:nvGrpSpPr>
        <p:grpSpPr>
          <a:xfrm>
            <a:off x="5493705" y="3451218"/>
            <a:ext cx="2751895" cy="2719052"/>
            <a:chOff x="5493705" y="3451218"/>
            <a:chExt cx="2751895" cy="2719052"/>
          </a:xfrm>
        </p:grpSpPr>
        <p:cxnSp>
          <p:nvCxnSpPr>
            <p:cNvPr id="21" name="Straight Arrow Connector 20"/>
            <p:cNvCxnSpPr>
              <a:stCxn id="8" idx="2"/>
              <a:endCxn id="5" idx="3"/>
            </p:cNvCxnSpPr>
            <p:nvPr/>
          </p:nvCxnSpPr>
          <p:spPr>
            <a:xfrm flipH="1">
              <a:off x="5493705" y="3451218"/>
              <a:ext cx="2751895" cy="271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18906168">
              <a:off x="6038468" y="4844407"/>
              <a:ext cx="1788118" cy="369332"/>
            </a:xfrm>
            <a:prstGeom prst="rect">
              <a:avLst/>
            </a:prstGeom>
            <a:noFill/>
          </p:spPr>
          <p:txBody>
            <a:bodyPr wrap="none" rtlCol="0">
              <a:spAutoFit/>
            </a:bodyPr>
            <a:lstStyle/>
            <a:p>
              <a:r>
                <a:rPr lang="en-US"/>
                <a:t>End User Metrics</a:t>
              </a:r>
            </a:p>
          </p:txBody>
        </p:sp>
      </p:grpSp>
      <p:grpSp>
        <p:nvGrpSpPr>
          <p:cNvPr id="90" name="Group 89"/>
          <p:cNvGrpSpPr/>
          <p:nvPr/>
        </p:nvGrpSpPr>
        <p:grpSpPr>
          <a:xfrm>
            <a:off x="4007416" y="4790301"/>
            <a:ext cx="1704762" cy="884669"/>
            <a:chOff x="4007416" y="4790301"/>
            <a:chExt cx="1704762" cy="884669"/>
          </a:xfrm>
        </p:grpSpPr>
        <p:cxnSp>
          <p:nvCxnSpPr>
            <p:cNvPr id="32" name="Straight Arrow Connector 31"/>
            <p:cNvCxnSpPr>
              <a:stCxn id="11" idx="2"/>
              <a:endCxn id="5" idx="0"/>
            </p:cNvCxnSpPr>
            <p:nvPr/>
          </p:nvCxnSpPr>
          <p:spPr>
            <a:xfrm flipH="1">
              <a:off x="4960305" y="4790301"/>
              <a:ext cx="13752" cy="884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007416" y="4943908"/>
              <a:ext cx="1704762" cy="369332"/>
            </a:xfrm>
            <a:prstGeom prst="rect">
              <a:avLst/>
            </a:prstGeom>
            <a:noFill/>
          </p:spPr>
          <p:txBody>
            <a:bodyPr wrap="none" rtlCol="0">
              <a:spAutoFit/>
            </a:bodyPr>
            <a:lstStyle/>
            <a:p>
              <a:r>
                <a:rPr lang="en-US"/>
                <a:t>Metrics &amp; Alerts</a:t>
              </a:r>
            </a:p>
          </p:txBody>
        </p:sp>
      </p:grpSp>
      <p:grpSp>
        <p:nvGrpSpPr>
          <p:cNvPr id="92" name="Group 91"/>
          <p:cNvGrpSpPr/>
          <p:nvPr/>
        </p:nvGrpSpPr>
        <p:grpSpPr>
          <a:xfrm>
            <a:off x="5507457" y="3451218"/>
            <a:ext cx="2738143" cy="843783"/>
            <a:chOff x="5507457" y="3451218"/>
            <a:chExt cx="2738143" cy="843783"/>
          </a:xfrm>
        </p:grpSpPr>
        <p:cxnSp>
          <p:nvCxnSpPr>
            <p:cNvPr id="13" name="Straight Arrow Connector 12"/>
            <p:cNvCxnSpPr>
              <a:stCxn id="8" idx="2"/>
              <a:endCxn id="11" idx="3"/>
            </p:cNvCxnSpPr>
            <p:nvPr/>
          </p:nvCxnSpPr>
          <p:spPr>
            <a:xfrm flipH="1">
              <a:off x="5507457" y="3451218"/>
              <a:ext cx="2738143" cy="843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rot="20649190">
              <a:off x="5815434" y="3589920"/>
              <a:ext cx="1788118" cy="369332"/>
            </a:xfrm>
            <a:prstGeom prst="rect">
              <a:avLst/>
            </a:prstGeom>
            <a:noFill/>
          </p:spPr>
          <p:txBody>
            <a:bodyPr wrap="none" rtlCol="0">
              <a:spAutoFit/>
            </a:bodyPr>
            <a:lstStyle/>
            <a:p>
              <a:r>
                <a:rPr lang="en-US"/>
                <a:t>End User Metrics</a:t>
              </a:r>
            </a:p>
          </p:txBody>
        </p:sp>
      </p:grpSp>
      <p:sp>
        <p:nvSpPr>
          <p:cNvPr id="68" name="Rectangle 67"/>
          <p:cNvSpPr/>
          <p:nvPr/>
        </p:nvSpPr>
        <p:spPr>
          <a:xfrm>
            <a:off x="10051451" y="2470828"/>
            <a:ext cx="10668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CDN</a:t>
            </a:r>
          </a:p>
        </p:txBody>
      </p:sp>
      <p:grpSp>
        <p:nvGrpSpPr>
          <p:cNvPr id="93" name="Group 92"/>
          <p:cNvGrpSpPr/>
          <p:nvPr/>
        </p:nvGrpSpPr>
        <p:grpSpPr>
          <a:xfrm>
            <a:off x="5493704" y="3458493"/>
            <a:ext cx="5091146" cy="2786972"/>
            <a:chOff x="5493705" y="3461428"/>
            <a:chExt cx="5091146" cy="2786972"/>
          </a:xfrm>
        </p:grpSpPr>
        <p:sp>
          <p:nvSpPr>
            <p:cNvPr id="76" name="TextBox 75"/>
            <p:cNvSpPr txBox="1"/>
            <p:nvPr/>
          </p:nvSpPr>
          <p:spPr>
            <a:xfrm>
              <a:off x="7728047" y="5879068"/>
              <a:ext cx="1568506" cy="369332"/>
            </a:xfrm>
            <a:prstGeom prst="rect">
              <a:avLst/>
            </a:prstGeom>
            <a:noFill/>
          </p:spPr>
          <p:txBody>
            <a:bodyPr wrap="none" rtlCol="0">
              <a:spAutoFit/>
            </a:bodyPr>
            <a:lstStyle/>
            <a:p>
              <a:r>
                <a:rPr lang="en-US"/>
                <a:t>Cache  Metrics</a:t>
              </a:r>
            </a:p>
          </p:txBody>
        </p:sp>
        <p:cxnSp>
          <p:nvCxnSpPr>
            <p:cNvPr id="82" name="Elbow Connector 81"/>
            <p:cNvCxnSpPr>
              <a:stCxn id="68" idx="2"/>
              <a:endCxn id="5" idx="3"/>
            </p:cNvCxnSpPr>
            <p:nvPr/>
          </p:nvCxnSpPr>
          <p:spPr>
            <a:xfrm rot="5400000">
              <a:off x="6684857" y="2270276"/>
              <a:ext cx="2708842" cy="50911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8779000" y="2358122"/>
            <a:ext cx="1272451" cy="646331"/>
            <a:chOff x="8779000" y="2358122"/>
            <a:chExt cx="1272451" cy="646331"/>
          </a:xfrm>
        </p:grpSpPr>
        <p:cxnSp>
          <p:nvCxnSpPr>
            <p:cNvPr id="78" name="Straight Arrow Connector 77"/>
            <p:cNvCxnSpPr>
              <a:stCxn id="68" idx="1"/>
              <a:endCxn id="8" idx="3"/>
            </p:cNvCxnSpPr>
            <p:nvPr/>
          </p:nvCxnSpPr>
          <p:spPr>
            <a:xfrm flipH="1" flipV="1">
              <a:off x="8779000" y="2955918"/>
              <a:ext cx="1272451" cy="1021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8946988" y="2358122"/>
              <a:ext cx="936475" cy="646331"/>
            </a:xfrm>
            <a:prstGeom prst="rect">
              <a:avLst/>
            </a:prstGeom>
            <a:noFill/>
          </p:spPr>
          <p:txBody>
            <a:bodyPr wrap="none" rtlCol="0">
              <a:spAutoFit/>
            </a:bodyPr>
            <a:lstStyle/>
            <a:p>
              <a:pPr algn="ctr"/>
              <a:r>
                <a:rPr lang="en-US"/>
                <a:t>Static</a:t>
              </a:r>
            </a:p>
            <a:p>
              <a:pPr algn="ctr"/>
              <a:r>
                <a:rPr lang="en-US"/>
                <a:t>Content</a:t>
              </a:r>
            </a:p>
          </p:txBody>
        </p:sp>
      </p:grpSp>
      <p:sp>
        <p:nvSpPr>
          <p:cNvPr id="94" name="Rectangle 93"/>
          <p:cNvSpPr/>
          <p:nvPr/>
        </p:nvSpPr>
        <p:spPr>
          <a:xfrm>
            <a:off x="457200" y="4533773"/>
            <a:ext cx="10668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Auth0</a:t>
            </a:r>
          </a:p>
        </p:txBody>
      </p:sp>
      <p:sp>
        <p:nvSpPr>
          <p:cNvPr id="95" name="Rectangle 94"/>
          <p:cNvSpPr/>
          <p:nvPr/>
        </p:nvSpPr>
        <p:spPr>
          <a:xfrm>
            <a:off x="8782373" y="4659981"/>
            <a:ext cx="10668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Auth0</a:t>
            </a:r>
          </a:p>
        </p:txBody>
      </p:sp>
      <p:grpSp>
        <p:nvGrpSpPr>
          <p:cNvPr id="96" name="Group 95"/>
          <p:cNvGrpSpPr/>
          <p:nvPr/>
        </p:nvGrpSpPr>
        <p:grpSpPr>
          <a:xfrm>
            <a:off x="8245600" y="3451218"/>
            <a:ext cx="1070173" cy="1208763"/>
            <a:chOff x="8062933" y="2509153"/>
            <a:chExt cx="1070173" cy="1208763"/>
          </a:xfrm>
        </p:grpSpPr>
        <p:cxnSp>
          <p:nvCxnSpPr>
            <p:cNvPr id="97" name="Straight Arrow Connector 96"/>
            <p:cNvCxnSpPr>
              <a:stCxn id="95" idx="0"/>
              <a:endCxn id="8" idx="2"/>
            </p:cNvCxnSpPr>
            <p:nvPr/>
          </p:nvCxnSpPr>
          <p:spPr>
            <a:xfrm flipH="1" flipV="1">
              <a:off x="8062933" y="2509153"/>
              <a:ext cx="1070173" cy="1208763"/>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rot="2786093">
              <a:off x="8378313" y="2834045"/>
              <a:ext cx="638316" cy="369332"/>
            </a:xfrm>
            <a:prstGeom prst="rect">
              <a:avLst/>
            </a:prstGeom>
            <a:noFill/>
          </p:spPr>
          <p:txBody>
            <a:bodyPr wrap="none" rtlCol="0">
              <a:spAutoFit/>
            </a:bodyPr>
            <a:lstStyle/>
            <a:p>
              <a:pPr algn="ctr"/>
              <a:r>
                <a:rPr lang="en-US" err="1"/>
                <a:t>Auth</a:t>
              </a:r>
              <a:endParaRPr lang="en-US"/>
            </a:p>
          </p:txBody>
        </p:sp>
      </p:grpSp>
      <p:grpSp>
        <p:nvGrpSpPr>
          <p:cNvPr id="101" name="Group 100"/>
          <p:cNvGrpSpPr/>
          <p:nvPr/>
        </p:nvGrpSpPr>
        <p:grpSpPr>
          <a:xfrm>
            <a:off x="990600" y="3433531"/>
            <a:ext cx="762000" cy="1100242"/>
            <a:chOff x="8322142" y="1640306"/>
            <a:chExt cx="762000" cy="1100242"/>
          </a:xfrm>
        </p:grpSpPr>
        <p:cxnSp>
          <p:nvCxnSpPr>
            <p:cNvPr id="102" name="Straight Arrow Connector 101"/>
            <p:cNvCxnSpPr>
              <a:stCxn id="2" idx="2"/>
              <a:endCxn id="94" idx="0"/>
            </p:cNvCxnSpPr>
            <p:nvPr/>
          </p:nvCxnSpPr>
          <p:spPr>
            <a:xfrm flipH="1">
              <a:off x="8322142" y="1640306"/>
              <a:ext cx="762000" cy="1100242"/>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rot="18322221">
              <a:off x="8241534" y="2005761"/>
              <a:ext cx="638316" cy="369332"/>
            </a:xfrm>
            <a:prstGeom prst="rect">
              <a:avLst/>
            </a:prstGeom>
            <a:noFill/>
          </p:spPr>
          <p:txBody>
            <a:bodyPr wrap="none" rtlCol="0">
              <a:spAutoFit/>
            </a:bodyPr>
            <a:lstStyle/>
            <a:p>
              <a:pPr algn="ctr"/>
              <a:r>
                <a:rPr lang="en-US"/>
                <a:t>Auth</a:t>
              </a:r>
            </a:p>
          </p:txBody>
        </p:sp>
      </p:grpSp>
    </p:spTree>
    <p:extLst>
      <p:ext uri="{BB962C8B-B14F-4D97-AF65-F5344CB8AC3E}">
        <p14:creationId xmlns:p14="http://schemas.microsoft.com/office/powerpoint/2010/main" val="21406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250"/>
                                  </p:stCondLst>
                                  <p:childTnLst>
                                    <p:set>
                                      <p:cBhvr>
                                        <p:cTn id="6" dur="1" fill="hold">
                                          <p:stCondLst>
                                            <p:cond delay="0"/>
                                          </p:stCondLst>
                                        </p:cTn>
                                        <p:tgtEl>
                                          <p:spTgt spid="85"/>
                                        </p:tgtEl>
                                        <p:attrNameLst>
                                          <p:attrName>style.visibility</p:attrName>
                                        </p:attrNameLst>
                                      </p:cBhvr>
                                      <p:to>
                                        <p:strVal val="visible"/>
                                      </p:to>
                                    </p:set>
                                    <p:animEffect transition="in" filter="barn(outVertical)">
                                      <p:cBhvr>
                                        <p:cTn id="7" dur="500"/>
                                        <p:tgtEl>
                                          <p:spTgt spid="85"/>
                                        </p:tgtEl>
                                      </p:cBhvr>
                                    </p:animEffect>
                                  </p:childTnLst>
                                </p:cTn>
                              </p:par>
                            </p:childTnLst>
                          </p:cTn>
                        </p:par>
                        <p:par>
                          <p:cTn id="8" fill="hold">
                            <p:stCondLst>
                              <p:cond delay="750"/>
                            </p:stCondLst>
                            <p:childTnLst>
                              <p:par>
                                <p:cTn id="9" presetID="1" presetClass="entr" presetSubtype="0" fill="hold" grpId="0" nodeType="afterEffect">
                                  <p:stCondLst>
                                    <p:cond delay="500"/>
                                  </p:stCondLst>
                                  <p:childTnLst>
                                    <p:set>
                                      <p:cBhvr>
                                        <p:cTn id="10" dur="1" fill="hold">
                                          <p:stCondLst>
                                            <p:cond delay="0"/>
                                          </p:stCondLst>
                                        </p:cTn>
                                        <p:tgtEl>
                                          <p:spTgt spid="68"/>
                                        </p:tgtEl>
                                        <p:attrNameLst>
                                          <p:attrName>style.visibility</p:attrName>
                                        </p:attrNameLst>
                                      </p:cBhvr>
                                      <p:to>
                                        <p:strVal val="visible"/>
                                      </p:to>
                                    </p:set>
                                  </p:childTnLst>
                                </p:cTn>
                              </p:par>
                            </p:childTnLst>
                          </p:cTn>
                        </p:par>
                        <p:par>
                          <p:cTn id="11" fill="hold">
                            <p:stCondLst>
                              <p:cond delay="1250"/>
                            </p:stCondLst>
                            <p:childTnLst>
                              <p:par>
                                <p:cTn id="12" presetID="16" presetClass="entr" presetSubtype="37" fill="hold"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barn(outVertical)">
                                      <p:cBhvr>
                                        <p:cTn id="14" dur="500"/>
                                        <p:tgtEl>
                                          <p:spTgt spid="87"/>
                                        </p:tgtEl>
                                      </p:cBhvr>
                                    </p:animEffect>
                                  </p:childTnLst>
                                </p:cTn>
                              </p:par>
                            </p:childTnLst>
                          </p:cTn>
                        </p:par>
                        <p:par>
                          <p:cTn id="15" fill="hold">
                            <p:stCondLst>
                              <p:cond delay="1750"/>
                            </p:stCondLst>
                            <p:childTnLst>
                              <p:par>
                                <p:cTn id="16" presetID="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wipe(up)">
                                      <p:cBhvr>
                                        <p:cTn id="22" dur="500"/>
                                        <p:tgtEl>
                                          <p:spTgt spid="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wipe(up)">
                                      <p:cBhvr>
                                        <p:cTn id="27" dur="500"/>
                                        <p:tgtEl>
                                          <p:spTgt spid="9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par>
                          <p:cTn id="32" fill="hold">
                            <p:stCondLst>
                              <p:cond delay="0"/>
                            </p:stCondLst>
                            <p:childTnLst>
                              <p:par>
                                <p:cTn id="33" presetID="22" presetClass="entr" presetSubtype="8" fill="hold" nodeType="afterEffect">
                                  <p:stCondLst>
                                    <p:cond delay="250"/>
                                  </p:stCondLst>
                                  <p:childTnLst>
                                    <p:set>
                                      <p:cBhvr>
                                        <p:cTn id="34" dur="1" fill="hold">
                                          <p:stCondLst>
                                            <p:cond delay="0"/>
                                          </p:stCondLst>
                                        </p:cTn>
                                        <p:tgtEl>
                                          <p:spTgt spid="88"/>
                                        </p:tgtEl>
                                        <p:attrNameLst>
                                          <p:attrName>style.visibility</p:attrName>
                                        </p:attrNameLst>
                                      </p:cBhvr>
                                      <p:to>
                                        <p:strVal val="visible"/>
                                      </p:to>
                                    </p:set>
                                    <p:animEffect transition="in" filter="wipe(left)">
                                      <p:cBhvr>
                                        <p:cTn id="35" dur="500"/>
                                        <p:tgtEl>
                                          <p:spTgt spid="88"/>
                                        </p:tgtEl>
                                      </p:cBhvr>
                                    </p:animEffect>
                                  </p:childTnLst>
                                </p:cTn>
                              </p:par>
                            </p:childTnLst>
                          </p:cTn>
                        </p:par>
                        <p:par>
                          <p:cTn id="36" fill="hold">
                            <p:stCondLst>
                              <p:cond delay="750"/>
                            </p:stCondLst>
                            <p:childTnLst>
                              <p:par>
                                <p:cTn id="37" presetID="22" presetClass="entr" presetSubtype="2" fill="hold" nodeType="afterEffect">
                                  <p:stCondLst>
                                    <p:cond delay="500"/>
                                  </p:stCondLst>
                                  <p:childTnLst>
                                    <p:set>
                                      <p:cBhvr>
                                        <p:cTn id="38" dur="1" fill="hold">
                                          <p:stCondLst>
                                            <p:cond delay="0"/>
                                          </p:stCondLst>
                                        </p:cTn>
                                        <p:tgtEl>
                                          <p:spTgt spid="92"/>
                                        </p:tgtEl>
                                        <p:attrNameLst>
                                          <p:attrName>style.visibility</p:attrName>
                                        </p:attrNameLst>
                                      </p:cBhvr>
                                      <p:to>
                                        <p:strVal val="visible"/>
                                      </p:to>
                                    </p:set>
                                    <p:animEffect transition="in" filter="wipe(right)">
                                      <p:cBhvr>
                                        <p:cTn id="39" dur="500"/>
                                        <p:tgtEl>
                                          <p:spTgt spid="9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wipe(up)">
                                      <p:cBhvr>
                                        <p:cTn id="44" dur="500"/>
                                        <p:tgtEl>
                                          <p:spTgt spid="9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wipe(up)">
                                      <p:cBhvr>
                                        <p:cTn id="4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6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DevOps + Application Monitoring</a:t>
            </a:r>
          </a:p>
        </p:txBody>
      </p:sp>
      <p:sp>
        <p:nvSpPr>
          <p:cNvPr id="2" name="Rectangle 1"/>
          <p:cNvSpPr/>
          <p:nvPr/>
        </p:nvSpPr>
        <p:spPr>
          <a:xfrm>
            <a:off x="4537958" y="2202979"/>
            <a:ext cx="781646" cy="64224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t>Jenkins</a:t>
            </a:r>
          </a:p>
        </p:txBody>
      </p:sp>
      <p:sp>
        <p:nvSpPr>
          <p:cNvPr id="5" name="Rectangle 4"/>
          <p:cNvSpPr/>
          <p:nvPr/>
        </p:nvSpPr>
        <p:spPr>
          <a:xfrm>
            <a:off x="3526852" y="5181600"/>
            <a:ext cx="781646" cy="642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Splunk</a:t>
            </a:r>
          </a:p>
        </p:txBody>
      </p:sp>
      <p:sp>
        <p:nvSpPr>
          <p:cNvPr id="8" name="Rectangle 7"/>
          <p:cNvSpPr/>
          <p:nvPr/>
        </p:nvSpPr>
        <p:spPr>
          <a:xfrm>
            <a:off x="2478146" y="2202979"/>
            <a:ext cx="781646" cy="64224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err="1" smtClean="0"/>
              <a:t>Bitbucket</a:t>
            </a:r>
            <a:endParaRPr lang="en-US" sz="1100" dirty="0"/>
          </a:p>
        </p:txBody>
      </p:sp>
      <p:cxnSp>
        <p:nvCxnSpPr>
          <p:cNvPr id="4" name="Straight Arrow Connector 3"/>
          <p:cNvCxnSpPr>
            <a:stCxn id="8" idx="3"/>
            <a:endCxn id="2" idx="1"/>
          </p:cNvCxnSpPr>
          <p:nvPr/>
        </p:nvCxnSpPr>
        <p:spPr>
          <a:xfrm>
            <a:off x="3259792" y="2524100"/>
            <a:ext cx="1278166" cy="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531601" y="2502128"/>
            <a:ext cx="681597" cy="276999"/>
          </a:xfrm>
          <a:prstGeom prst="rect">
            <a:avLst/>
          </a:prstGeom>
          <a:noFill/>
        </p:spPr>
        <p:txBody>
          <a:bodyPr wrap="none" rtlCol="0">
            <a:spAutoFit/>
          </a:bodyPr>
          <a:lstStyle/>
          <a:p>
            <a:r>
              <a:rPr lang="en-US" sz="1200"/>
              <a:t>Commit</a:t>
            </a:r>
          </a:p>
        </p:txBody>
      </p:sp>
      <p:sp>
        <p:nvSpPr>
          <p:cNvPr id="40" name="Rectangle 39"/>
          <p:cNvSpPr/>
          <p:nvPr/>
        </p:nvSpPr>
        <p:spPr>
          <a:xfrm>
            <a:off x="444814" y="2202979"/>
            <a:ext cx="873674" cy="64224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t>Developer</a:t>
            </a:r>
          </a:p>
        </p:txBody>
      </p:sp>
      <p:cxnSp>
        <p:nvCxnSpPr>
          <p:cNvPr id="42" name="Straight Arrow Connector 41"/>
          <p:cNvCxnSpPr>
            <a:stCxn id="40" idx="3"/>
            <a:endCxn id="8" idx="1"/>
          </p:cNvCxnSpPr>
          <p:nvPr/>
        </p:nvCxnSpPr>
        <p:spPr>
          <a:xfrm>
            <a:off x="1318488" y="2524100"/>
            <a:ext cx="1159658" cy="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650092" y="2502128"/>
            <a:ext cx="662747" cy="276999"/>
          </a:xfrm>
          <a:prstGeom prst="rect">
            <a:avLst/>
          </a:prstGeom>
          <a:noFill/>
        </p:spPr>
        <p:txBody>
          <a:bodyPr wrap="square" rtlCol="0">
            <a:spAutoFit/>
          </a:bodyPr>
          <a:lstStyle/>
          <a:p>
            <a:r>
              <a:rPr lang="en-US" sz="1200"/>
              <a:t>Deploy</a:t>
            </a:r>
          </a:p>
        </p:txBody>
      </p:sp>
      <p:sp>
        <p:nvSpPr>
          <p:cNvPr id="51" name="TextBox 50"/>
          <p:cNvSpPr txBox="1"/>
          <p:nvPr/>
        </p:nvSpPr>
        <p:spPr>
          <a:xfrm>
            <a:off x="3650615" y="2530921"/>
            <a:ext cx="534121" cy="276999"/>
          </a:xfrm>
          <a:prstGeom prst="rect">
            <a:avLst/>
          </a:prstGeom>
          <a:noFill/>
        </p:spPr>
        <p:txBody>
          <a:bodyPr wrap="none" rtlCol="0">
            <a:spAutoFit/>
          </a:bodyPr>
          <a:lstStyle/>
          <a:p>
            <a:r>
              <a:rPr lang="en-US" sz="1200"/>
              <a:t>Build </a:t>
            </a:r>
          </a:p>
        </p:txBody>
      </p:sp>
      <p:sp>
        <p:nvSpPr>
          <p:cNvPr id="52" name="Rectangle 51"/>
          <p:cNvSpPr/>
          <p:nvPr/>
        </p:nvSpPr>
        <p:spPr>
          <a:xfrm>
            <a:off x="6623821" y="2202979"/>
            <a:ext cx="781646" cy="64224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err="1"/>
              <a:t>Node.js</a:t>
            </a:r>
            <a:endParaRPr lang="en-US" sz="1200"/>
          </a:p>
        </p:txBody>
      </p:sp>
      <p:cxnSp>
        <p:nvCxnSpPr>
          <p:cNvPr id="65" name="Straight Arrow Connector 64"/>
          <p:cNvCxnSpPr>
            <a:stCxn id="2" idx="3"/>
            <a:endCxn id="52" idx="1"/>
          </p:cNvCxnSpPr>
          <p:nvPr/>
        </p:nvCxnSpPr>
        <p:spPr>
          <a:xfrm>
            <a:off x="5319604" y="2524100"/>
            <a:ext cx="1304217" cy="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999136" y="2202979"/>
            <a:ext cx="773761" cy="6705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t>Browser/Mobile</a:t>
            </a:r>
          </a:p>
        </p:txBody>
      </p:sp>
      <p:cxnSp>
        <p:nvCxnSpPr>
          <p:cNvPr id="24" name="Straight Arrow Connector 23"/>
          <p:cNvCxnSpPr>
            <a:stCxn id="20" idx="1"/>
            <a:endCxn id="52" idx="3"/>
          </p:cNvCxnSpPr>
          <p:nvPr/>
        </p:nvCxnSpPr>
        <p:spPr>
          <a:xfrm flipH="1" flipV="1">
            <a:off x="7405467" y="2524100"/>
            <a:ext cx="1593669" cy="14146"/>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617056" y="2515577"/>
            <a:ext cx="908560" cy="187500"/>
          </a:xfrm>
          <a:prstGeom prst="rect">
            <a:avLst/>
          </a:prstGeom>
          <a:noFill/>
        </p:spPr>
        <p:txBody>
          <a:bodyPr wrap="none" rtlCol="0">
            <a:spAutoFit/>
          </a:bodyPr>
          <a:lstStyle/>
          <a:p>
            <a:r>
              <a:rPr lang="en-US" sz="1200"/>
              <a:t>User Interactions</a:t>
            </a:r>
          </a:p>
        </p:txBody>
      </p:sp>
      <p:grpSp>
        <p:nvGrpSpPr>
          <p:cNvPr id="164" name="Group 163"/>
          <p:cNvGrpSpPr/>
          <p:nvPr/>
        </p:nvGrpSpPr>
        <p:grpSpPr>
          <a:xfrm>
            <a:off x="1872400" y="2779127"/>
            <a:ext cx="5142244" cy="2402473"/>
            <a:chOff x="1872400" y="2779127"/>
            <a:chExt cx="5142244" cy="2402473"/>
          </a:xfrm>
        </p:grpSpPr>
        <p:cxnSp>
          <p:nvCxnSpPr>
            <p:cNvPr id="10" name="Straight Arrow Connector 9"/>
            <p:cNvCxnSpPr>
              <a:stCxn id="50" idx="2"/>
              <a:endCxn id="5" idx="0"/>
            </p:cNvCxnSpPr>
            <p:nvPr/>
          </p:nvCxnSpPr>
          <p:spPr>
            <a:xfrm flipH="1">
              <a:off x="3917675" y="2779127"/>
              <a:ext cx="2063791" cy="240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7" idx="2"/>
              <a:endCxn id="5" idx="0"/>
            </p:cNvCxnSpPr>
            <p:nvPr/>
          </p:nvCxnSpPr>
          <p:spPr>
            <a:xfrm>
              <a:off x="1872400" y="2779127"/>
              <a:ext cx="2045275" cy="240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1" idx="2"/>
              <a:endCxn id="5" idx="0"/>
            </p:cNvCxnSpPr>
            <p:nvPr/>
          </p:nvCxnSpPr>
          <p:spPr>
            <a:xfrm flipH="1">
              <a:off x="3917675" y="2807920"/>
              <a:ext cx="1" cy="2373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3917675" y="2845220"/>
              <a:ext cx="3096969" cy="2336380"/>
              <a:chOff x="3917675" y="2845220"/>
              <a:chExt cx="3096969" cy="2336380"/>
            </a:xfrm>
          </p:grpSpPr>
          <p:sp>
            <p:nvSpPr>
              <p:cNvPr id="28" name="TextBox 27"/>
              <p:cNvSpPr txBox="1"/>
              <p:nvPr/>
            </p:nvSpPr>
            <p:spPr>
              <a:xfrm rot="19434615">
                <a:off x="5075761" y="3739665"/>
                <a:ext cx="815493" cy="200910"/>
              </a:xfrm>
              <a:prstGeom prst="rect">
                <a:avLst/>
              </a:prstGeom>
              <a:noFill/>
            </p:spPr>
            <p:txBody>
              <a:bodyPr wrap="none" rtlCol="0">
                <a:spAutoFit/>
              </a:bodyPr>
              <a:lstStyle/>
              <a:p>
                <a:r>
                  <a:rPr lang="en-US" sz="1200"/>
                  <a:t>Application Logs</a:t>
                </a:r>
              </a:p>
            </p:txBody>
          </p:sp>
          <p:cxnSp>
            <p:nvCxnSpPr>
              <p:cNvPr id="41" name="Straight Arrow Connector 40"/>
              <p:cNvCxnSpPr>
                <a:stCxn id="52" idx="2"/>
                <a:endCxn id="5" idx="0"/>
              </p:cNvCxnSpPr>
              <p:nvPr/>
            </p:nvCxnSpPr>
            <p:spPr>
              <a:xfrm flipH="1">
                <a:off x="3917675" y="2845220"/>
                <a:ext cx="3096969" cy="2336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44" name="Rectangle 43"/>
          <p:cNvSpPr/>
          <p:nvPr/>
        </p:nvSpPr>
        <p:spPr>
          <a:xfrm>
            <a:off x="10840118" y="2202979"/>
            <a:ext cx="773761" cy="6705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t>CDN</a:t>
            </a:r>
          </a:p>
        </p:txBody>
      </p:sp>
      <p:grpSp>
        <p:nvGrpSpPr>
          <p:cNvPr id="48" name="Group 47"/>
          <p:cNvGrpSpPr/>
          <p:nvPr/>
        </p:nvGrpSpPr>
        <p:grpSpPr>
          <a:xfrm>
            <a:off x="9772897" y="2515576"/>
            <a:ext cx="1067221" cy="312499"/>
            <a:chOff x="8309450" y="4150207"/>
            <a:chExt cx="1471399" cy="461665"/>
          </a:xfrm>
        </p:grpSpPr>
        <p:cxnSp>
          <p:nvCxnSpPr>
            <p:cNvPr id="49" name="Straight Arrow Connector 48"/>
            <p:cNvCxnSpPr>
              <a:stCxn id="44" idx="1"/>
              <a:endCxn id="20" idx="3"/>
            </p:cNvCxnSpPr>
            <p:nvPr/>
          </p:nvCxnSpPr>
          <p:spPr>
            <a:xfrm flipH="1">
              <a:off x="8309450" y="4183698"/>
              <a:ext cx="1471399" cy="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678686" y="4150207"/>
              <a:ext cx="683648" cy="461665"/>
            </a:xfrm>
            <a:prstGeom prst="rect">
              <a:avLst/>
            </a:prstGeom>
            <a:noFill/>
          </p:spPr>
          <p:txBody>
            <a:bodyPr wrap="none" rtlCol="0">
              <a:spAutoFit/>
            </a:bodyPr>
            <a:lstStyle/>
            <a:p>
              <a:pPr algn="ctr"/>
              <a:r>
                <a:rPr lang="en-US" sz="1200"/>
                <a:t>Static</a:t>
              </a:r>
            </a:p>
            <a:p>
              <a:pPr algn="ctr"/>
              <a:r>
                <a:rPr lang="en-US" sz="1200"/>
                <a:t>Content</a:t>
              </a:r>
            </a:p>
          </p:txBody>
        </p:sp>
      </p:grpSp>
      <p:grpSp>
        <p:nvGrpSpPr>
          <p:cNvPr id="156" name="Group 155"/>
          <p:cNvGrpSpPr/>
          <p:nvPr/>
        </p:nvGrpSpPr>
        <p:grpSpPr>
          <a:xfrm>
            <a:off x="4308499" y="2873512"/>
            <a:ext cx="7045301" cy="2765288"/>
            <a:chOff x="4308499" y="2873512"/>
            <a:chExt cx="7045301" cy="2765288"/>
          </a:xfrm>
        </p:grpSpPr>
        <p:sp>
          <p:nvSpPr>
            <p:cNvPr id="46" name="TextBox 45"/>
            <p:cNvSpPr txBox="1"/>
            <p:nvPr/>
          </p:nvSpPr>
          <p:spPr>
            <a:xfrm>
              <a:off x="10163173" y="5257259"/>
              <a:ext cx="1190627" cy="381541"/>
            </a:xfrm>
            <a:prstGeom prst="rect">
              <a:avLst/>
            </a:prstGeom>
            <a:noFill/>
          </p:spPr>
          <p:txBody>
            <a:bodyPr wrap="square" rtlCol="0">
              <a:spAutoFit/>
            </a:bodyPr>
            <a:lstStyle/>
            <a:p>
              <a:r>
                <a:rPr lang="en-US" sz="1200"/>
                <a:t>Cache  Metrics</a:t>
              </a:r>
            </a:p>
          </p:txBody>
        </p:sp>
        <p:cxnSp>
          <p:nvCxnSpPr>
            <p:cNvPr id="47" name="Elbow Connector 46"/>
            <p:cNvCxnSpPr>
              <a:stCxn id="44" idx="2"/>
              <a:endCxn id="5" idx="3"/>
            </p:cNvCxnSpPr>
            <p:nvPr/>
          </p:nvCxnSpPr>
          <p:spPr>
            <a:xfrm rot="5400000">
              <a:off x="6453145" y="728866"/>
              <a:ext cx="2629209" cy="69185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5" name="Group 154"/>
          <p:cNvGrpSpPr/>
          <p:nvPr/>
        </p:nvGrpSpPr>
        <p:grpSpPr>
          <a:xfrm>
            <a:off x="4308497" y="2873512"/>
            <a:ext cx="5077521" cy="2460487"/>
            <a:chOff x="4308497" y="2873512"/>
            <a:chExt cx="5077521" cy="2460487"/>
          </a:xfrm>
        </p:grpSpPr>
        <p:sp>
          <p:nvSpPr>
            <p:cNvPr id="34" name="TextBox 33"/>
            <p:cNvSpPr txBox="1"/>
            <p:nvPr/>
          </p:nvSpPr>
          <p:spPr>
            <a:xfrm>
              <a:off x="8153400" y="5105400"/>
              <a:ext cx="921528" cy="187500"/>
            </a:xfrm>
            <a:prstGeom prst="rect">
              <a:avLst/>
            </a:prstGeom>
            <a:noFill/>
          </p:spPr>
          <p:txBody>
            <a:bodyPr wrap="none" rtlCol="0">
              <a:spAutoFit/>
            </a:bodyPr>
            <a:lstStyle/>
            <a:p>
              <a:r>
                <a:rPr lang="en-US" sz="1200"/>
                <a:t>End User Metrics</a:t>
              </a:r>
            </a:p>
          </p:txBody>
        </p:sp>
        <p:cxnSp>
          <p:nvCxnSpPr>
            <p:cNvPr id="77" name="Elbow Connector 76"/>
            <p:cNvCxnSpPr>
              <a:stCxn id="20" idx="2"/>
            </p:cNvCxnSpPr>
            <p:nvPr/>
          </p:nvCxnSpPr>
          <p:spPr>
            <a:xfrm rot="5400000">
              <a:off x="5617014" y="1564995"/>
              <a:ext cx="2460487" cy="50775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7736739" y="3867446"/>
            <a:ext cx="773761" cy="6705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t>APM</a:t>
            </a:r>
          </a:p>
        </p:txBody>
      </p:sp>
      <p:grpSp>
        <p:nvGrpSpPr>
          <p:cNvPr id="167" name="Group 166"/>
          <p:cNvGrpSpPr/>
          <p:nvPr/>
        </p:nvGrpSpPr>
        <p:grpSpPr>
          <a:xfrm>
            <a:off x="7014528" y="2845220"/>
            <a:ext cx="2371489" cy="1022226"/>
            <a:chOff x="7014528" y="2845220"/>
            <a:chExt cx="2371489" cy="1022226"/>
          </a:xfrm>
        </p:grpSpPr>
        <p:grpSp>
          <p:nvGrpSpPr>
            <p:cNvPr id="104" name="Group 103"/>
            <p:cNvGrpSpPr/>
            <p:nvPr/>
          </p:nvGrpSpPr>
          <p:grpSpPr>
            <a:xfrm>
              <a:off x="7014528" y="2845220"/>
              <a:ext cx="1109092" cy="1022226"/>
              <a:chOff x="7014528" y="2845220"/>
              <a:chExt cx="1109092" cy="1022226"/>
            </a:xfrm>
          </p:grpSpPr>
          <p:cxnSp>
            <p:nvCxnSpPr>
              <p:cNvPr id="27" name="Straight Arrow Connector 26"/>
              <p:cNvCxnSpPr>
                <a:stCxn id="52" idx="2"/>
                <a:endCxn id="21" idx="0"/>
              </p:cNvCxnSpPr>
              <p:nvPr/>
            </p:nvCxnSpPr>
            <p:spPr>
              <a:xfrm>
                <a:off x="7014644" y="2845220"/>
                <a:ext cx="1108976" cy="1022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rot="2575750">
                <a:off x="7014528" y="3063786"/>
                <a:ext cx="1015108" cy="187500"/>
              </a:xfrm>
              <a:prstGeom prst="rect">
                <a:avLst/>
              </a:prstGeom>
              <a:noFill/>
            </p:spPr>
            <p:txBody>
              <a:bodyPr wrap="none" rtlCol="0">
                <a:spAutoFit/>
              </a:bodyPr>
              <a:lstStyle/>
              <a:p>
                <a:r>
                  <a:rPr lang="en-US" sz="1200"/>
                  <a:t>Application Metrics</a:t>
                </a:r>
              </a:p>
            </p:txBody>
          </p:sp>
        </p:grpSp>
        <p:grpSp>
          <p:nvGrpSpPr>
            <p:cNvPr id="105" name="Group 104"/>
            <p:cNvGrpSpPr/>
            <p:nvPr/>
          </p:nvGrpSpPr>
          <p:grpSpPr>
            <a:xfrm>
              <a:off x="8116752" y="2873512"/>
              <a:ext cx="1269265" cy="993934"/>
              <a:chOff x="8116752" y="2873512"/>
              <a:chExt cx="1269265" cy="993934"/>
            </a:xfrm>
          </p:grpSpPr>
          <p:cxnSp>
            <p:nvCxnSpPr>
              <p:cNvPr id="33" name="Straight Arrow Connector 32"/>
              <p:cNvCxnSpPr>
                <a:stCxn id="20" idx="2"/>
                <a:endCxn id="21" idx="0"/>
              </p:cNvCxnSpPr>
              <p:nvPr/>
            </p:nvCxnSpPr>
            <p:spPr>
              <a:xfrm flipH="1">
                <a:off x="8123620" y="2873512"/>
                <a:ext cx="1262397" cy="993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rot="19315314">
                <a:off x="8116752" y="3289137"/>
                <a:ext cx="910048" cy="187500"/>
              </a:xfrm>
              <a:prstGeom prst="rect">
                <a:avLst/>
              </a:prstGeom>
              <a:noFill/>
            </p:spPr>
            <p:txBody>
              <a:bodyPr wrap="none" rtlCol="0">
                <a:spAutoFit/>
              </a:bodyPr>
              <a:lstStyle/>
              <a:p>
                <a:r>
                  <a:rPr lang="en-US" sz="1200"/>
                  <a:t>End User Metrics</a:t>
                </a:r>
              </a:p>
            </p:txBody>
          </p:sp>
        </p:grpSp>
      </p:grpSp>
      <p:grpSp>
        <p:nvGrpSpPr>
          <p:cNvPr id="154" name="Group 153"/>
          <p:cNvGrpSpPr/>
          <p:nvPr/>
        </p:nvGrpSpPr>
        <p:grpSpPr>
          <a:xfrm>
            <a:off x="4308498" y="4537979"/>
            <a:ext cx="4251869" cy="675084"/>
            <a:chOff x="4308498" y="4537979"/>
            <a:chExt cx="4251869" cy="675084"/>
          </a:xfrm>
        </p:grpSpPr>
        <p:sp>
          <p:nvSpPr>
            <p:cNvPr id="38" name="TextBox 37"/>
            <p:cNvSpPr txBox="1"/>
            <p:nvPr/>
          </p:nvSpPr>
          <p:spPr>
            <a:xfrm>
              <a:off x="6975130" y="4936064"/>
              <a:ext cx="1585237" cy="276999"/>
            </a:xfrm>
            <a:prstGeom prst="rect">
              <a:avLst/>
            </a:prstGeom>
            <a:noFill/>
          </p:spPr>
          <p:txBody>
            <a:bodyPr wrap="square" rtlCol="0">
              <a:spAutoFit/>
            </a:bodyPr>
            <a:lstStyle/>
            <a:p>
              <a:r>
                <a:rPr lang="en-US" sz="1200"/>
                <a:t>Metrics &amp; Alerts</a:t>
              </a:r>
            </a:p>
          </p:txBody>
        </p:sp>
        <p:cxnSp>
          <p:nvCxnSpPr>
            <p:cNvPr id="82" name="Elbow Connector 81"/>
            <p:cNvCxnSpPr>
              <a:stCxn id="21" idx="2"/>
            </p:cNvCxnSpPr>
            <p:nvPr/>
          </p:nvCxnSpPr>
          <p:spPr>
            <a:xfrm rot="5400000">
              <a:off x="5882279" y="2964198"/>
              <a:ext cx="667560" cy="38151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p:nvGrpSpPr>
        <p:grpSpPr>
          <a:xfrm>
            <a:off x="442439" y="5181600"/>
            <a:ext cx="3084413" cy="642241"/>
            <a:chOff x="588627" y="5125965"/>
            <a:chExt cx="3084413" cy="642241"/>
          </a:xfrm>
        </p:grpSpPr>
        <p:sp>
          <p:nvSpPr>
            <p:cNvPr id="158" name="Rectangle 157"/>
            <p:cNvSpPr/>
            <p:nvPr/>
          </p:nvSpPr>
          <p:spPr>
            <a:xfrm>
              <a:off x="588627" y="5125965"/>
              <a:ext cx="873674" cy="64224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t>AWS</a:t>
              </a:r>
            </a:p>
          </p:txBody>
        </p:sp>
        <p:cxnSp>
          <p:nvCxnSpPr>
            <p:cNvPr id="159" name="Straight Arrow Connector 158"/>
            <p:cNvCxnSpPr>
              <a:stCxn id="158" idx="3"/>
              <a:endCxn id="5" idx="1"/>
            </p:cNvCxnSpPr>
            <p:nvPr/>
          </p:nvCxnSpPr>
          <p:spPr>
            <a:xfrm>
              <a:off x="1462301" y="5447086"/>
              <a:ext cx="2210739" cy="0"/>
            </a:xfrm>
            <a:prstGeom prst="straightConnector1">
              <a:avLst/>
            </a:prstGeom>
            <a:ln>
              <a:solidFill>
                <a:schemeClr val="accent1"/>
              </a:solidFill>
              <a:headEnd type="triangle"/>
              <a:tailEnd type="triangle"/>
            </a:ln>
          </p:spPr>
          <p:style>
            <a:lnRef idx="2">
              <a:schemeClr val="accent4">
                <a:shade val="50000"/>
              </a:schemeClr>
            </a:lnRef>
            <a:fillRef idx="1">
              <a:schemeClr val="accent4"/>
            </a:fillRef>
            <a:effectRef idx="0">
              <a:schemeClr val="accent4"/>
            </a:effectRef>
            <a:fontRef idx="minor">
              <a:schemeClr val="lt1"/>
            </a:fontRef>
          </p:style>
        </p:cxnSp>
      </p:grpSp>
      <p:grpSp>
        <p:nvGrpSpPr>
          <p:cNvPr id="174" name="Group 173"/>
          <p:cNvGrpSpPr/>
          <p:nvPr/>
        </p:nvGrpSpPr>
        <p:grpSpPr>
          <a:xfrm>
            <a:off x="2554491" y="3381693"/>
            <a:ext cx="2678843" cy="854128"/>
            <a:chOff x="2554491" y="3381693"/>
            <a:chExt cx="2678843" cy="854128"/>
          </a:xfrm>
        </p:grpSpPr>
        <p:sp>
          <p:nvSpPr>
            <p:cNvPr id="171" name="TextBox 170"/>
            <p:cNvSpPr txBox="1"/>
            <p:nvPr/>
          </p:nvSpPr>
          <p:spPr>
            <a:xfrm>
              <a:off x="3583060" y="3667254"/>
              <a:ext cx="658385" cy="276999"/>
            </a:xfrm>
            <a:prstGeom prst="rect">
              <a:avLst/>
            </a:prstGeom>
            <a:noFill/>
          </p:spPr>
          <p:txBody>
            <a:bodyPr wrap="none" rtlCol="0">
              <a:spAutoFit/>
            </a:bodyPr>
            <a:lstStyle/>
            <a:p>
              <a:r>
                <a:rPr lang="en-US" sz="1200"/>
                <a:t>Metrics</a:t>
              </a:r>
            </a:p>
          </p:txBody>
        </p:sp>
        <p:sp>
          <p:nvSpPr>
            <p:cNvPr id="172" name="TextBox 171"/>
            <p:cNvSpPr txBox="1"/>
            <p:nvPr/>
          </p:nvSpPr>
          <p:spPr>
            <a:xfrm rot="18687766">
              <a:off x="4765642" y="3572386"/>
              <a:ext cx="658385" cy="276999"/>
            </a:xfrm>
            <a:prstGeom prst="rect">
              <a:avLst/>
            </a:prstGeom>
            <a:noFill/>
          </p:spPr>
          <p:txBody>
            <a:bodyPr wrap="none" rtlCol="0">
              <a:spAutoFit/>
            </a:bodyPr>
            <a:lstStyle/>
            <a:p>
              <a:r>
                <a:rPr lang="en-US" sz="1200"/>
                <a:t>Metrics</a:t>
              </a:r>
            </a:p>
          </p:txBody>
        </p:sp>
        <p:sp>
          <p:nvSpPr>
            <p:cNvPr id="173" name="TextBox 172"/>
            <p:cNvSpPr txBox="1"/>
            <p:nvPr/>
          </p:nvSpPr>
          <p:spPr>
            <a:xfrm rot="2834112">
              <a:off x="2363798" y="3768129"/>
              <a:ext cx="658385" cy="276999"/>
            </a:xfrm>
            <a:prstGeom prst="rect">
              <a:avLst/>
            </a:prstGeom>
            <a:noFill/>
          </p:spPr>
          <p:txBody>
            <a:bodyPr wrap="none" rtlCol="0">
              <a:spAutoFit/>
            </a:bodyPr>
            <a:lstStyle/>
            <a:p>
              <a:r>
                <a:rPr lang="en-US" sz="1200"/>
                <a:t>Metrics</a:t>
              </a:r>
            </a:p>
          </p:txBody>
        </p:sp>
      </p:grpSp>
    </p:spTree>
    <p:extLst>
      <p:ext uri="{BB962C8B-B14F-4D97-AF65-F5344CB8AC3E}">
        <p14:creationId xmlns:p14="http://schemas.microsoft.com/office/powerpoint/2010/main" val="185715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wipe(up)">
                                      <p:cBhvr>
                                        <p:cTn id="7" dur="500"/>
                                        <p:tgtEl>
                                          <p:spTgt spid="16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par>
                          <p:cTn id="15" fill="hold">
                            <p:stCondLst>
                              <p:cond delay="0"/>
                            </p:stCondLst>
                            <p:childTnLst>
                              <p:par>
                                <p:cTn id="16" presetID="22" presetClass="entr" presetSubtype="1" fill="hold" nodeType="afterEffect">
                                  <p:stCondLst>
                                    <p:cond delay="0"/>
                                  </p:stCondLst>
                                  <p:childTnLst>
                                    <p:set>
                                      <p:cBhvr>
                                        <p:cTn id="17" dur="1" fill="hold">
                                          <p:stCondLst>
                                            <p:cond delay="0"/>
                                          </p:stCondLst>
                                        </p:cTn>
                                        <p:tgtEl>
                                          <p:spTgt spid="167"/>
                                        </p:tgtEl>
                                        <p:attrNameLst>
                                          <p:attrName>style.visibility</p:attrName>
                                        </p:attrNameLst>
                                      </p:cBhvr>
                                      <p:to>
                                        <p:strVal val="visible"/>
                                      </p:to>
                                    </p:set>
                                    <p:animEffect transition="in" filter="wipe(up)">
                                      <p:cBhvr>
                                        <p:cTn id="18" dur="500"/>
                                        <p:tgtEl>
                                          <p:spTgt spid="167"/>
                                        </p:tgtEl>
                                      </p:cBhvr>
                                    </p:animEffect>
                                  </p:childTnLst>
                                </p:cTn>
                              </p:par>
                            </p:childTnLst>
                          </p:cTn>
                        </p:par>
                        <p:par>
                          <p:cTn id="19" fill="hold">
                            <p:stCondLst>
                              <p:cond delay="500"/>
                            </p:stCondLst>
                            <p:childTnLst>
                              <p:par>
                                <p:cTn id="20" presetID="22" presetClass="entr" presetSubtype="2" fill="hold" nodeType="afterEffect">
                                  <p:stCondLst>
                                    <p:cond delay="0"/>
                                  </p:stCondLst>
                                  <p:childTnLst>
                                    <p:set>
                                      <p:cBhvr>
                                        <p:cTn id="21" dur="1" fill="hold">
                                          <p:stCondLst>
                                            <p:cond delay="0"/>
                                          </p:stCondLst>
                                        </p:cTn>
                                        <p:tgtEl>
                                          <p:spTgt spid="154"/>
                                        </p:tgtEl>
                                        <p:attrNameLst>
                                          <p:attrName>style.visibility</p:attrName>
                                        </p:attrNameLst>
                                      </p:cBhvr>
                                      <p:to>
                                        <p:strVal val="visible"/>
                                      </p:to>
                                    </p:set>
                                    <p:animEffect transition="in" filter="wipe(right)">
                                      <p:cBhvr>
                                        <p:cTn id="22" dur="500"/>
                                        <p:tgtEl>
                                          <p:spTgt spid="1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animEffect transition="in" filter="wipe(right)">
                                      <p:cBhvr>
                                        <p:cTn id="27" dur="500"/>
                                        <p:tgtEl>
                                          <p:spTgt spid="1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56"/>
                                        </p:tgtEl>
                                        <p:attrNameLst>
                                          <p:attrName>style.visibility</p:attrName>
                                        </p:attrNameLst>
                                      </p:cBhvr>
                                      <p:to>
                                        <p:strVal val="visible"/>
                                      </p:to>
                                    </p:set>
                                    <p:animEffect transition="in" filter="wipe(right)">
                                      <p:cBhvr>
                                        <p:cTn id="32" dur="500"/>
                                        <p:tgtEl>
                                          <p:spTgt spid="15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wipe(left)">
                                      <p:cBhvr>
                                        <p:cTn id="37"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89" y="939858"/>
            <a:ext cx="9385101" cy="4875171"/>
          </a:xfrm>
          <a:prstGeom prst="rect">
            <a:avLst/>
          </a:prstGeom>
        </p:spPr>
      </p:pic>
      <p:sp>
        <p:nvSpPr>
          <p:cNvPr id="12" name="Title 11"/>
          <p:cNvSpPr>
            <a:spLocks noGrp="1"/>
          </p:cNvSpPr>
          <p:nvPr>
            <p:ph type="title"/>
          </p:nvPr>
        </p:nvSpPr>
        <p:spPr/>
        <p:txBody>
          <a:bodyPr/>
          <a:lstStyle/>
          <a:p>
            <a:r>
              <a:rPr lang="en-US"/>
              <a:t>Bringing It Together for DevOps</a:t>
            </a:r>
          </a:p>
        </p:txBody>
      </p:sp>
      <p:pic>
        <p:nvPicPr>
          <p:cNvPr id="3" name="Picture 2" descr="Screen Shot 2017-04-04 at 2.02.37 PM.png"/>
          <p:cNvPicPr>
            <a:picLocks noChangeAspect="1"/>
          </p:cNvPicPr>
          <p:nvPr/>
        </p:nvPicPr>
        <p:blipFill>
          <a:blip r:embed="rId4"/>
          <a:stretch>
            <a:fillRect/>
          </a:stretch>
        </p:blipFill>
        <p:spPr>
          <a:xfrm>
            <a:off x="647700" y="1266825"/>
            <a:ext cx="6745020" cy="4933279"/>
          </a:xfrm>
          <a:prstGeom prst="rect">
            <a:avLst/>
          </a:prstGeom>
          <a:ln w="6350" cap="sq">
            <a:solidFill>
              <a:schemeClr val="accent5"/>
            </a:solidFill>
            <a:prstDash val="solid"/>
            <a:miter lim="800000"/>
          </a:ln>
          <a:effectLst>
            <a:outerShdw blurRad="50800" dist="38100" dir="2700000" algn="tl" rotWithShape="0">
              <a:srgbClr val="000000">
                <a:alpha val="43000"/>
              </a:srgbClr>
            </a:outerShdw>
          </a:effectLst>
        </p:spPr>
      </p:pic>
      <p:pic>
        <p:nvPicPr>
          <p:cNvPr id="4" name="Picture 3" descr="Screen Shot 2017-04-04 at 2.03.34 PM.png"/>
          <p:cNvPicPr>
            <a:picLocks noChangeAspect="1"/>
          </p:cNvPicPr>
          <p:nvPr/>
        </p:nvPicPr>
        <p:blipFill>
          <a:blip r:embed="rId5"/>
          <a:stretch>
            <a:fillRect/>
          </a:stretch>
        </p:blipFill>
        <p:spPr>
          <a:xfrm>
            <a:off x="1148491" y="2047875"/>
            <a:ext cx="7129559" cy="2501888"/>
          </a:xfrm>
          <a:prstGeom prst="rect">
            <a:avLst/>
          </a:prstGeom>
          <a:ln w="6350" cap="sq">
            <a:solidFill>
              <a:schemeClr val="accent5"/>
            </a:solidFill>
            <a:prstDash val="solid"/>
            <a:miter lim="800000"/>
          </a:ln>
          <a:effectLst>
            <a:outerShdw blurRad="50800" dist="38100" dir="2700000" algn="tl" rotWithShape="0">
              <a:srgbClr val="000000">
                <a:alpha val="43000"/>
              </a:srgbClr>
            </a:outerShdw>
          </a:effectLst>
        </p:spPr>
      </p:pic>
      <p:pic>
        <p:nvPicPr>
          <p:cNvPr id="5" name="Picture 4" descr="Screen Shot 2017-04-04 at 2.08.56 PM.png"/>
          <p:cNvPicPr>
            <a:picLocks noChangeAspect="1"/>
          </p:cNvPicPr>
          <p:nvPr/>
        </p:nvPicPr>
        <p:blipFill>
          <a:blip r:embed="rId6"/>
          <a:stretch>
            <a:fillRect/>
          </a:stretch>
        </p:blipFill>
        <p:spPr>
          <a:xfrm>
            <a:off x="3463420" y="1340091"/>
            <a:ext cx="6944426" cy="4937854"/>
          </a:xfrm>
          <a:prstGeom prst="rect">
            <a:avLst/>
          </a:prstGeom>
          <a:ln w="6350" cap="sq">
            <a:solidFill>
              <a:schemeClr val="accent5"/>
            </a:solidFill>
            <a:prstDash val="solid"/>
            <a:miter lim="800000"/>
          </a:ln>
          <a:effectLst>
            <a:outerShdw blurRad="50800" dist="38100" dir="2700000" algn="tl" rotWithShape="0">
              <a:srgbClr val="000000">
                <a:alpha val="43000"/>
              </a:srgbClr>
            </a:outerShdw>
          </a:effectLst>
        </p:spPr>
      </p:pic>
      <p:pic>
        <p:nvPicPr>
          <p:cNvPr id="2" name="Picture 1" descr="Screen Shot 2017-04-04 at 2.08.28 PM.png"/>
          <p:cNvPicPr>
            <a:picLocks noChangeAspect="1"/>
          </p:cNvPicPr>
          <p:nvPr/>
        </p:nvPicPr>
        <p:blipFill>
          <a:blip r:embed="rId7"/>
          <a:stretch>
            <a:fillRect/>
          </a:stretch>
        </p:blipFill>
        <p:spPr>
          <a:xfrm>
            <a:off x="3959364" y="1756110"/>
            <a:ext cx="7857334" cy="4385886"/>
          </a:xfrm>
          <a:prstGeom prst="rect">
            <a:avLst/>
          </a:prstGeom>
          <a:ln w="6350" cap="sq">
            <a:solidFill>
              <a:schemeClr val="accent5"/>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242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83385" y="956214"/>
            <a:ext cx="5810462" cy="5677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itle 11"/>
          <p:cNvSpPr>
            <a:spLocks noGrp="1"/>
          </p:cNvSpPr>
          <p:nvPr>
            <p:ph type="title"/>
          </p:nvPr>
        </p:nvSpPr>
        <p:spPr/>
        <p:txBody>
          <a:bodyPr/>
          <a:lstStyle/>
          <a:p>
            <a:r>
              <a:rPr lang="en-US"/>
              <a:t>Bringing It Together for Business &amp; Users</a:t>
            </a:r>
          </a:p>
        </p:txBody>
      </p:sp>
      <p:pic>
        <p:nvPicPr>
          <p:cNvPr id="2" name="Picture 1"/>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667327" y="951452"/>
            <a:ext cx="5069421" cy="5743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780178" y="956214"/>
            <a:ext cx="5062195" cy="57388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6651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Realtime Gaming Metrics</a:t>
            </a:r>
            <a:endParaRPr lang="en-US">
              <a:solidFill>
                <a:srgbClr val="000000"/>
              </a:solidFill>
              <a:latin typeface="Arial"/>
            </a:endParaRPr>
          </a:p>
        </p:txBody>
      </p:sp>
      <p:pic>
        <p:nvPicPr>
          <p:cNvPr id="4" name="Picture 3" descr="FireShot Capture 41 - Scoreboard Detail I Splunk 6.5.0_ - https___demo-buttercupgo.splunkoxy.png"/>
          <p:cNvPicPr>
            <a:picLocks noChangeAspect="1"/>
          </p:cNvPicPr>
          <p:nvPr/>
        </p:nvPicPr>
        <p:blipFill>
          <a:blip r:embed="rId3"/>
          <a:srcRect b="37904"/>
          <a:stretch>
            <a:fillRect/>
          </a:stretch>
        </p:blipFill>
        <p:spPr>
          <a:xfrm>
            <a:off x="485775" y="1094101"/>
            <a:ext cx="5444046" cy="4973333"/>
          </a:xfrm>
          <a:prstGeom prst="rect">
            <a:avLst/>
          </a:prstGeom>
          <a:ln>
            <a:solidFill>
              <a:schemeClr val="accent5"/>
            </a:solidFill>
          </a:ln>
        </p:spPr>
      </p:pic>
      <p:pic>
        <p:nvPicPr>
          <p:cNvPr id="5" name="Picture 4" descr="FireShot Capture 44 - CaveMap I Splunk 6.5.0_ - https___demo-buttercupgo.splunkoxy.png"/>
          <p:cNvPicPr>
            <a:picLocks noChangeAspect="1"/>
          </p:cNvPicPr>
          <p:nvPr/>
        </p:nvPicPr>
        <p:blipFill>
          <a:blip r:embed="rId4"/>
          <a:stretch>
            <a:fillRect/>
          </a:stretch>
        </p:blipFill>
        <p:spPr>
          <a:xfrm>
            <a:off x="6108569" y="1092172"/>
            <a:ext cx="5466103" cy="5006211"/>
          </a:xfrm>
          <a:prstGeom prst="rect">
            <a:avLst/>
          </a:prstGeom>
          <a:ln>
            <a:solidFill>
              <a:schemeClr val="accent5"/>
            </a:solidFill>
          </a:ln>
        </p:spPr>
      </p:pic>
    </p:spTree>
    <p:extLst>
      <p:ext uri="{BB962C8B-B14F-4D97-AF65-F5344CB8AC3E}">
        <p14:creationId xmlns:p14="http://schemas.microsoft.com/office/powerpoint/2010/main" val="154302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Let’s Get Started Already</a:t>
            </a:r>
            <a:r>
              <a:rPr lang="mr-IN"/>
              <a:t>…</a:t>
            </a: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29050" y="914242"/>
            <a:ext cx="4063371" cy="5354747"/>
          </a:xfrm>
          <a:prstGeom prst="rect">
            <a:avLst/>
          </a:prstGeom>
        </p:spPr>
      </p:pic>
    </p:spTree>
    <p:extLst>
      <p:ext uri="{BB962C8B-B14F-4D97-AF65-F5344CB8AC3E}">
        <p14:creationId xmlns:p14="http://schemas.microsoft.com/office/powerpoint/2010/main" val="72170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Break!</a:t>
            </a:r>
          </a:p>
        </p:txBody>
      </p:sp>
      <p:sp>
        <p:nvSpPr>
          <p:cNvPr id="4" name="Subtitle 3"/>
          <p:cNvSpPr>
            <a:spLocks noGrp="1"/>
          </p:cNvSpPr>
          <p:nvPr>
            <p:ph type="subTitle" idx="1"/>
          </p:nvPr>
        </p:nvSpPr>
        <p:spPr/>
        <p:txBody>
          <a:bodyPr vert="horz" lIns="91440" tIns="45720" rIns="91440" bIns="45720" rtlCol="0" anchor="t">
            <a:noAutofit/>
          </a:bodyPr>
          <a:lstStyle/>
          <a:p>
            <a:r>
              <a:rPr lang="en-US"/>
              <a:t>Be back in 10 minutes</a:t>
            </a:r>
            <a:endParaRPr lang="en-US">
              <a:solidFill>
                <a:srgbClr val="FFFFFF"/>
              </a:solidFill>
              <a:latin typeface="Arial"/>
            </a:endParaRPr>
          </a:p>
        </p:txBody>
      </p:sp>
    </p:spTree>
    <p:extLst>
      <p:ext uri="{BB962C8B-B14F-4D97-AF65-F5344CB8AC3E}">
        <p14:creationId xmlns:p14="http://schemas.microsoft.com/office/powerpoint/2010/main" val="197024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7590" y="1453361"/>
            <a:ext cx="9054177" cy="2873153"/>
          </a:xfrm>
        </p:spPr>
        <p:txBody>
          <a:bodyPr/>
          <a:lstStyle/>
          <a:p>
            <a:r>
              <a:rPr lang="en-US" sz="4800"/>
              <a:t>Ready for some Fun ?</a:t>
            </a:r>
            <a:endParaRPr lang="en-US" sz="3600" b="1" cap="all">
              <a:solidFill>
                <a:srgbClr val="FFFFFF"/>
              </a:solidFill>
              <a:latin typeface="+mn-lt"/>
              <a:ea typeface="+mn-ea"/>
              <a:cs typeface="+mn-cs"/>
            </a:endParaRPr>
          </a:p>
        </p:txBody>
      </p:sp>
      <p:sp>
        <p:nvSpPr>
          <p:cNvPr id="2" name="Text Placeholder 1"/>
          <p:cNvSpPr>
            <a:spLocks noGrp="1"/>
          </p:cNvSpPr>
          <p:nvPr>
            <p:ph type="body" sz="quarter" idx="14"/>
          </p:nvPr>
        </p:nvSpPr>
        <p:spPr/>
        <p:txBody>
          <a:bodyPr/>
          <a:lstStyle/>
          <a:p>
            <a:r>
              <a:rPr lang="en-US"/>
              <a:t>Let get our hands on the keyboards!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39669" y="1051932"/>
            <a:ext cx="3583258" cy="4479073"/>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26640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err="1"/>
              <a:t>Node.js</a:t>
            </a:r>
            <a:r>
              <a:rPr lang="en-US"/>
              <a:t> </a:t>
            </a:r>
            <a:r>
              <a:rPr lang="mr-IN"/>
              <a:t>–</a:t>
            </a:r>
            <a:r>
              <a:rPr lang="en-US"/>
              <a:t> Server and Client</a:t>
            </a: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0600" y="1681647"/>
            <a:ext cx="1519978" cy="4495800"/>
          </a:xfrm>
          <a:prstGeom prst="rect">
            <a:avLst/>
          </a:prstGeom>
        </p:spPr>
      </p:pic>
      <p:sp>
        <p:nvSpPr>
          <p:cNvPr id="13" name="TextBox 12"/>
          <p:cNvSpPr txBox="1">
            <a:spLocks/>
          </p:cNvSpPr>
          <p:nvPr/>
        </p:nvSpPr>
        <p:spPr>
          <a:xfrm>
            <a:off x="3532322" y="4986110"/>
            <a:ext cx="6427922" cy="1200329"/>
          </a:xfrm>
          <a:prstGeom prst="rect">
            <a:avLst/>
          </a:prstGeom>
          <a:noFill/>
          <a:ln>
            <a:solidFill>
              <a:schemeClr val="accent1"/>
            </a:solidFill>
          </a:ln>
        </p:spPr>
        <p:txBody>
          <a:bodyPr wrap="square" rtlCol="0" anchor="t">
            <a:spAutoFit/>
          </a:bodyPr>
          <a:lstStyle/>
          <a:p>
            <a:r>
              <a:rPr lang="en-US" dirty="0"/>
              <a:t>/server:</a:t>
            </a:r>
          </a:p>
          <a:p>
            <a:pPr marL="742950" lvl="1" indent="-285750">
              <a:buFont typeface="Arial" charset="0"/>
              <a:buChar char="•"/>
            </a:pPr>
            <a:r>
              <a:rPr lang="en-US" dirty="0"/>
              <a:t>Serving the app on port </a:t>
            </a:r>
            <a:r>
              <a:rPr lang="en-US" dirty="0" smtClean="0"/>
              <a:t>3040</a:t>
            </a:r>
            <a:r>
              <a:rPr lang="en-US" dirty="0"/>
              <a:t/>
            </a:r>
            <a:br>
              <a:rPr lang="en-US" dirty="0"/>
            </a:br>
            <a:endParaRPr lang="en-US" dirty="0"/>
          </a:p>
          <a:p>
            <a:pPr marL="742950" lvl="1" indent="-285750">
              <a:buFont typeface="Arial" charset="0"/>
              <a:buChar char="•"/>
            </a:pPr>
            <a:r>
              <a:rPr lang="en-US" dirty="0" err="1"/>
              <a:t>index.js</a:t>
            </a:r>
            <a:r>
              <a:rPr lang="en-US" dirty="0"/>
              <a:t>  - where we’ll add a New Relic APM agent</a:t>
            </a:r>
          </a:p>
        </p:txBody>
      </p:sp>
      <p:sp>
        <p:nvSpPr>
          <p:cNvPr id="28" name="TextBox 27"/>
          <p:cNvSpPr txBox="1">
            <a:spLocks/>
          </p:cNvSpPr>
          <p:nvPr/>
        </p:nvSpPr>
        <p:spPr>
          <a:xfrm>
            <a:off x="3532322" y="2057400"/>
            <a:ext cx="6400800" cy="1754326"/>
          </a:xfrm>
          <a:prstGeom prst="rect">
            <a:avLst/>
          </a:prstGeom>
          <a:noFill/>
          <a:ln>
            <a:solidFill>
              <a:schemeClr val="accent1"/>
            </a:solidFill>
          </a:ln>
        </p:spPr>
        <p:txBody>
          <a:bodyPr wrap="square" rtlCol="0">
            <a:spAutoFit/>
          </a:bodyPr>
          <a:lstStyle/>
          <a:p>
            <a:r>
              <a:rPr lang="en-US" dirty="0"/>
              <a:t>/app:</a:t>
            </a:r>
          </a:p>
          <a:p>
            <a:pPr marL="742950" lvl="1" indent="-285750">
              <a:buFont typeface="Arial" charset="0"/>
              <a:buChar char="•"/>
            </a:pPr>
            <a:r>
              <a:rPr lang="en-US" dirty="0"/>
              <a:t>Everything running in the browser</a:t>
            </a:r>
            <a:br>
              <a:rPr lang="en-US" dirty="0"/>
            </a:br>
            <a:endParaRPr lang="en-US" dirty="0"/>
          </a:p>
          <a:p>
            <a:pPr marL="742950" lvl="1" indent="-285750">
              <a:buFont typeface="Arial" charset="0"/>
              <a:buChar char="•"/>
            </a:pPr>
            <a:r>
              <a:rPr lang="en-US" dirty="0" err="1"/>
              <a:t>config.js</a:t>
            </a:r>
            <a:r>
              <a:rPr lang="en-US" dirty="0"/>
              <a:t>  - Global game settings (speed, gravity, etc.)</a:t>
            </a:r>
            <a:br>
              <a:rPr lang="en-US" dirty="0"/>
            </a:br>
            <a:endParaRPr lang="en-US" dirty="0"/>
          </a:p>
          <a:p>
            <a:pPr marL="742950" lvl="1" indent="-285750">
              <a:buFont typeface="Arial" charset="0"/>
              <a:buChar char="•"/>
            </a:pPr>
            <a:r>
              <a:rPr lang="en-US" dirty="0" err="1"/>
              <a:t>index.html</a:t>
            </a:r>
            <a:r>
              <a:rPr lang="en-US" dirty="0"/>
              <a:t>  - where we’ll </a:t>
            </a:r>
            <a:r>
              <a:rPr lang="en-US" dirty="0" smtClean="0"/>
              <a:t>add EUEM </a:t>
            </a:r>
            <a:r>
              <a:rPr lang="en-US" dirty="0"/>
              <a:t>code</a:t>
            </a:r>
          </a:p>
        </p:txBody>
      </p:sp>
      <p:cxnSp>
        <p:nvCxnSpPr>
          <p:cNvPr id="15" name="Straight Arrow Connector 14"/>
          <p:cNvCxnSpPr/>
          <p:nvPr/>
        </p:nvCxnSpPr>
        <p:spPr>
          <a:xfrm>
            <a:off x="1930830" y="5972531"/>
            <a:ext cx="1524000"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008322" y="2677397"/>
            <a:ext cx="1496878" cy="267563"/>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1917915" y="3705467"/>
            <a:ext cx="1587285" cy="45268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left)">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3" end="3"/>
                                            </p:txEl>
                                          </p:spTgt>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0"/>
                            </p:stCondLst>
                            <p:childTnLst>
                              <p:par>
                                <p:cTn id="32" presetID="22" presetClass="entr" presetSubtype="8" fill="hold" nodeType="afterEffect">
                                  <p:stCondLst>
                                    <p:cond delay="25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8"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 </a:t>
            </a:r>
            <a:r>
              <a:rPr lang="en-US" dirty="0" smtClean="0"/>
              <a:t>Installation &amp; Startup</a:t>
            </a:r>
            <a:endParaRPr lang="en-US" dirty="0"/>
          </a:p>
        </p:txBody>
      </p:sp>
      <p:sp>
        <p:nvSpPr>
          <p:cNvPr id="3" name="Content Placeholder 2"/>
          <p:cNvSpPr>
            <a:spLocks noGrp="1"/>
          </p:cNvSpPr>
          <p:nvPr>
            <p:ph idx="4294967295"/>
          </p:nvPr>
        </p:nvSpPr>
        <p:spPr>
          <a:xfrm>
            <a:off x="790575" y="1351492"/>
            <a:ext cx="10515600" cy="5126800"/>
          </a:xfrm>
          <a:prstGeom prst="rect">
            <a:avLst/>
          </a:prstGeom>
        </p:spPr>
        <p:txBody>
          <a:bodyPr vert="horz" lIns="91440" tIns="45720" rIns="91440" bIns="45720" rtlCol="0" anchor="t">
            <a:normAutofit/>
          </a:bodyPr>
          <a:lstStyle/>
          <a:p>
            <a:r>
              <a:rPr lang="en-US" dirty="0"/>
              <a:t>System Requirements: </a:t>
            </a:r>
          </a:p>
          <a:p>
            <a:pPr lvl="1"/>
            <a:r>
              <a:rPr lang="en-US" dirty="0" smtClean="0"/>
              <a:t>Hardware:   16GB RAM &amp; processor to match  (multiple </a:t>
            </a:r>
            <a:r>
              <a:rPr lang="en-US" dirty="0" err="1" smtClean="0"/>
              <a:t>docker</a:t>
            </a:r>
            <a:r>
              <a:rPr lang="en-US" dirty="0" smtClean="0"/>
              <a:t> images)</a:t>
            </a:r>
          </a:p>
          <a:p>
            <a:pPr lvl="1"/>
            <a:r>
              <a:rPr lang="en-US" dirty="0" smtClean="0"/>
              <a:t>OSX</a:t>
            </a:r>
            <a:r>
              <a:rPr lang="en-US" dirty="0"/>
              <a:t>, Linux, or Virtual Box on Windows</a:t>
            </a:r>
          </a:p>
          <a:p>
            <a:pPr lvl="1"/>
            <a:r>
              <a:rPr lang="en-US" dirty="0" err="1"/>
              <a:t>Git</a:t>
            </a:r>
            <a:r>
              <a:rPr lang="en-US" dirty="0"/>
              <a:t> Installed via Homebrew, or Cygwin or Virtual Box with </a:t>
            </a:r>
            <a:r>
              <a:rPr lang="en-US" dirty="0" smtClean="0"/>
              <a:t>Linux</a:t>
            </a:r>
          </a:p>
          <a:p>
            <a:pPr lvl="1"/>
            <a:r>
              <a:rPr lang="en-US" dirty="0" smtClean="0"/>
              <a:t>Docker installed</a:t>
            </a:r>
          </a:p>
          <a:p>
            <a:pPr>
              <a:tabLst>
                <a:tab pos="3189288" algn="l"/>
              </a:tabLst>
            </a:pPr>
            <a:r>
              <a:rPr lang="en-US" dirty="0" smtClean="0"/>
              <a:t>Download workshop materials</a:t>
            </a:r>
          </a:p>
          <a:p>
            <a:pPr>
              <a:tabLst>
                <a:tab pos="3189288" algn="l"/>
              </a:tabLst>
            </a:pPr>
            <a:r>
              <a:rPr lang="en-US" dirty="0" smtClean="0"/>
              <a:t>Install &amp; configure </a:t>
            </a:r>
            <a:r>
              <a:rPr lang="en-US" dirty="0" err="1" smtClean="0"/>
              <a:t>Git</a:t>
            </a:r>
            <a:endParaRPr lang="en-US" dirty="0" smtClean="0"/>
          </a:p>
          <a:p>
            <a:pPr>
              <a:tabLst>
                <a:tab pos="3189288" algn="l"/>
              </a:tabLst>
            </a:pPr>
            <a:r>
              <a:rPr lang="en-US" dirty="0" smtClean="0"/>
              <a:t>Install Docker</a:t>
            </a:r>
          </a:p>
          <a:p>
            <a:pPr>
              <a:tabLst>
                <a:tab pos="3189288" algn="l"/>
              </a:tabLst>
            </a:pPr>
            <a:r>
              <a:rPr lang="en-US" dirty="0" smtClean="0"/>
              <a:t>Start the Docker Swarm  (a.k.a. cluster)</a:t>
            </a:r>
          </a:p>
          <a:p>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71895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normAutofit/>
          </a:bodyPr>
          <a:lstStyle/>
          <a:p>
            <a:r>
              <a:rPr lang="en-US" dirty="0"/>
              <a:t>Introduction</a:t>
            </a:r>
          </a:p>
          <a:p>
            <a:r>
              <a:rPr lang="en-US" dirty="0"/>
              <a:t>Buttercup-Go!</a:t>
            </a:r>
          </a:p>
          <a:p>
            <a:r>
              <a:rPr lang="en-US" dirty="0"/>
              <a:t>Modern Application Architecture</a:t>
            </a:r>
          </a:p>
          <a:p>
            <a:r>
              <a:rPr lang="en-US" dirty="0"/>
              <a:t>DevOps Tooling &amp; </a:t>
            </a:r>
            <a:r>
              <a:rPr lang="en-US" dirty="0" smtClean="0"/>
              <a:t>Monitoring</a:t>
            </a:r>
          </a:p>
          <a:p>
            <a:r>
              <a:rPr lang="en-US" dirty="0" smtClean="0"/>
              <a:t>How it all fits together</a:t>
            </a:r>
          </a:p>
          <a:p>
            <a:r>
              <a:rPr lang="en-US" dirty="0" smtClean="0"/>
              <a:t>Why?</a:t>
            </a:r>
            <a:endParaRPr lang="en-US" dirty="0"/>
          </a:p>
          <a:p>
            <a:endParaRPr lang="en-US" dirty="0"/>
          </a:p>
        </p:txBody>
      </p:sp>
      <p:sp>
        <p:nvSpPr>
          <p:cNvPr id="9" name="Content Placeholder 8"/>
          <p:cNvSpPr>
            <a:spLocks noGrp="1"/>
          </p:cNvSpPr>
          <p:nvPr>
            <p:ph sz="half" idx="2"/>
          </p:nvPr>
        </p:nvSpPr>
        <p:spPr>
          <a:xfrm>
            <a:off x="5428034" y="1825625"/>
            <a:ext cx="6614809" cy="4351338"/>
          </a:xfrm>
        </p:spPr>
        <p:txBody>
          <a:bodyPr>
            <a:normAutofit fontScale="92500"/>
          </a:bodyPr>
          <a:lstStyle/>
          <a:p>
            <a:r>
              <a:rPr lang="en-US" dirty="0" smtClean="0"/>
              <a:t>Hands-On</a:t>
            </a:r>
          </a:p>
          <a:p>
            <a:pPr lvl="1"/>
            <a:r>
              <a:rPr lang="en-US" dirty="0" smtClean="0"/>
              <a:t>Module </a:t>
            </a:r>
            <a:r>
              <a:rPr lang="en-US" dirty="0"/>
              <a:t>1:  Installation</a:t>
            </a:r>
          </a:p>
          <a:p>
            <a:pPr lvl="1"/>
            <a:r>
              <a:rPr lang="en-US" dirty="0"/>
              <a:t>Module 2:  Environment verification </a:t>
            </a:r>
          </a:p>
          <a:p>
            <a:pPr lvl="1"/>
            <a:r>
              <a:rPr lang="en-US" dirty="0"/>
              <a:t>Module 3:  Modifying the game’s images</a:t>
            </a:r>
          </a:p>
          <a:p>
            <a:pPr lvl="1"/>
            <a:r>
              <a:rPr lang="en-US" dirty="0"/>
              <a:t>Module 4:  Adding end user experience with HEC </a:t>
            </a:r>
          </a:p>
          <a:p>
            <a:pPr lvl="1"/>
            <a:r>
              <a:rPr lang="en-US" dirty="0"/>
              <a:t>Module </a:t>
            </a:r>
            <a:r>
              <a:rPr lang="en-US" dirty="0" smtClean="0"/>
              <a:t>5:  HEC in a High Volume Environment</a:t>
            </a:r>
            <a:endParaRPr lang="en-US" dirty="0"/>
          </a:p>
          <a:p>
            <a:pPr lvl="1"/>
            <a:r>
              <a:rPr lang="en-US" dirty="0" smtClean="0"/>
              <a:t>Module 6:  </a:t>
            </a:r>
            <a:r>
              <a:rPr lang="en-US" dirty="0"/>
              <a:t>Adding an APM Tool – New Relic</a:t>
            </a:r>
          </a:p>
          <a:p>
            <a:pPr lvl="1"/>
            <a:r>
              <a:rPr lang="en-US" dirty="0" smtClean="0"/>
              <a:t>Module </a:t>
            </a:r>
            <a:r>
              <a:rPr lang="en-US" dirty="0"/>
              <a:t>7:  Examining gaming (business) metrics</a:t>
            </a:r>
          </a:p>
          <a:p>
            <a:pPr lvl="1"/>
            <a:r>
              <a:rPr lang="en-US" dirty="0"/>
              <a:t>Module 8:  Feedback on this workshop</a:t>
            </a:r>
          </a:p>
          <a:p>
            <a:endParaRPr lang="en-US" dirty="0"/>
          </a:p>
        </p:txBody>
      </p:sp>
      <p:sp>
        <p:nvSpPr>
          <p:cNvPr id="5" name="Title 4"/>
          <p:cNvSpPr>
            <a:spLocks noGrp="1"/>
          </p:cNvSpPr>
          <p:nvPr>
            <p:ph type="title"/>
          </p:nvPr>
        </p:nvSpPr>
        <p:spPr/>
        <p:txBody>
          <a:bodyPr/>
          <a:lstStyle/>
          <a:p>
            <a:r>
              <a:rPr lang="en-US" dirty="0" smtClean="0"/>
              <a:t>Today’s </a:t>
            </a:r>
            <a:r>
              <a:rPr lang="en-US" dirty="0"/>
              <a:t>Lab Outline</a:t>
            </a:r>
          </a:p>
        </p:txBody>
      </p:sp>
      <p:sp>
        <p:nvSpPr>
          <p:cNvPr id="10" name="Text Placeholder 9"/>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0042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a:t>
            </a:r>
            <a:r>
              <a:rPr lang="en-US" dirty="0" smtClean="0"/>
              <a:t>2: Environment Verification</a:t>
            </a:r>
            <a:endParaRPr lang="en-US" dirty="0"/>
          </a:p>
        </p:txBody>
      </p:sp>
      <p:sp>
        <p:nvSpPr>
          <p:cNvPr id="3" name="Content Placeholder 2"/>
          <p:cNvSpPr>
            <a:spLocks noGrp="1"/>
          </p:cNvSpPr>
          <p:nvPr>
            <p:ph idx="4294967295"/>
          </p:nvPr>
        </p:nvSpPr>
        <p:spPr>
          <a:xfrm>
            <a:off x="790575" y="1351492"/>
            <a:ext cx="10515600" cy="5126800"/>
          </a:xfrm>
          <a:prstGeom prst="rect">
            <a:avLst/>
          </a:prstGeom>
        </p:spPr>
        <p:txBody>
          <a:bodyPr vert="horz" lIns="91440" tIns="45720" rIns="91440" bIns="45720" rtlCol="0" anchor="t">
            <a:normAutofit/>
          </a:bodyPr>
          <a:lstStyle/>
          <a:p>
            <a:pPr>
              <a:tabLst>
                <a:tab pos="3189288" algn="l"/>
              </a:tabLst>
            </a:pPr>
            <a:r>
              <a:rPr lang="en-US" dirty="0" smtClean="0"/>
              <a:t>For ALL Logins:      	Username</a:t>
            </a:r>
            <a:r>
              <a:rPr lang="en-US" dirty="0"/>
              <a:t>: admin     Password: </a:t>
            </a:r>
            <a:r>
              <a:rPr lang="en-US" dirty="0" err="1"/>
              <a:t>changeme</a:t>
            </a:r>
            <a:endParaRPr lang="en-US" dirty="0"/>
          </a:p>
          <a:p>
            <a:pPr>
              <a:tabLst>
                <a:tab pos="3189288" algn="l"/>
              </a:tabLst>
            </a:pPr>
            <a:r>
              <a:rPr lang="en-US" dirty="0" smtClean="0"/>
              <a:t>Verify Buttercup-Go:		</a:t>
            </a:r>
            <a:r>
              <a:rPr lang="en-US" dirty="0" smtClean="0">
                <a:hlinkClick r:id="rId3"/>
              </a:rPr>
              <a:t>http://localhost:3040</a:t>
            </a:r>
            <a:r>
              <a:rPr lang="en-US" dirty="0" smtClean="0"/>
              <a:t> </a:t>
            </a:r>
          </a:p>
          <a:p>
            <a:pPr>
              <a:tabLst>
                <a:tab pos="3189288" algn="l"/>
              </a:tabLst>
            </a:pPr>
            <a:r>
              <a:rPr lang="en-US" dirty="0" smtClean="0"/>
              <a:t>Verify </a:t>
            </a:r>
            <a:r>
              <a:rPr lang="en-US" dirty="0"/>
              <a:t>Splunk Login:  </a:t>
            </a:r>
            <a:r>
              <a:rPr lang="en-US" dirty="0" smtClean="0"/>
              <a:t>	</a:t>
            </a:r>
            <a:r>
              <a:rPr lang="en-US" dirty="0" smtClean="0">
                <a:hlinkClick r:id="rId4"/>
              </a:rPr>
              <a:t>http://localhost:8000</a:t>
            </a:r>
            <a:r>
              <a:rPr lang="en-US" dirty="0" smtClean="0"/>
              <a:t> </a:t>
            </a:r>
            <a:r>
              <a:rPr lang="en-US" dirty="0"/>
              <a:t> </a:t>
            </a:r>
          </a:p>
          <a:p>
            <a:pPr>
              <a:tabLst>
                <a:tab pos="3189288" algn="l"/>
              </a:tabLst>
            </a:pPr>
            <a:r>
              <a:rPr lang="en-US" dirty="0"/>
              <a:t>Verify </a:t>
            </a:r>
            <a:r>
              <a:rPr lang="en-US" dirty="0" smtClean="0"/>
              <a:t>Bitbucket </a:t>
            </a:r>
            <a:r>
              <a:rPr lang="en-US" dirty="0"/>
              <a:t>Login: </a:t>
            </a:r>
            <a:r>
              <a:rPr lang="en-US" dirty="0" smtClean="0"/>
              <a:t>	</a:t>
            </a:r>
            <a:r>
              <a:rPr lang="en-US" dirty="0" smtClean="0">
                <a:hlinkClick r:id="rId5"/>
              </a:rPr>
              <a:t>http://localhost:7990</a:t>
            </a:r>
            <a:r>
              <a:rPr lang="en-US" dirty="0" smtClean="0"/>
              <a:t> </a:t>
            </a:r>
          </a:p>
          <a:p>
            <a:pPr>
              <a:tabLst>
                <a:tab pos="3189288" algn="l"/>
              </a:tabLst>
            </a:pPr>
            <a:r>
              <a:rPr lang="en-US" dirty="0" smtClean="0"/>
              <a:t>Verify </a:t>
            </a:r>
            <a:r>
              <a:rPr lang="en-US" dirty="0"/>
              <a:t>Jenkins Login: </a:t>
            </a:r>
            <a:r>
              <a:rPr lang="en-US" dirty="0" smtClean="0"/>
              <a:t>	</a:t>
            </a:r>
            <a:r>
              <a:rPr lang="en-US" dirty="0" smtClean="0">
                <a:hlinkClick r:id="rId6"/>
              </a:rPr>
              <a:t>http://localhost:8080</a:t>
            </a:r>
            <a:r>
              <a:rPr lang="en-US" dirty="0" smtClean="0"/>
              <a:t> </a:t>
            </a:r>
            <a:endParaRPr lang="en-US" dirty="0"/>
          </a:p>
          <a:p>
            <a:r>
              <a:rPr lang="en-US" dirty="0" smtClean="0"/>
              <a:t>Examine the ‘default’ build plan in Jenkins</a:t>
            </a:r>
          </a:p>
          <a:p>
            <a:r>
              <a:rPr lang="en-US" dirty="0" err="1"/>
              <a:t>Git</a:t>
            </a:r>
            <a:r>
              <a:rPr lang="en-US" dirty="0"/>
              <a:t> </a:t>
            </a:r>
            <a:r>
              <a:rPr lang="en-US" dirty="0" smtClean="0"/>
              <a:t>clone the Buttercup-Go repo into your \workshop directory: </a:t>
            </a:r>
            <a:br>
              <a:rPr lang="en-US" dirty="0" smtClean="0"/>
            </a:br>
            <a:r>
              <a:rPr lang="en-US" dirty="0" smtClean="0"/>
              <a:t>	</a:t>
            </a:r>
            <a:r>
              <a:rPr lang="en-US" sz="1800" dirty="0" smtClean="0">
                <a:latin typeface="Courier New" charset="0"/>
                <a:ea typeface="Courier New" charset="0"/>
                <a:cs typeface="Courier New" charset="0"/>
              </a:rPr>
              <a:t>cd workshop</a:t>
            </a:r>
            <a:br>
              <a:rPr lang="en-US" sz="1800" dirty="0" smtClean="0">
                <a:latin typeface="Courier New" charset="0"/>
                <a:ea typeface="Courier New" charset="0"/>
                <a:cs typeface="Courier New" charset="0"/>
              </a:rPr>
            </a:br>
            <a:r>
              <a:rPr lang="en-US" sz="1800" dirty="0" smtClean="0">
                <a:latin typeface="Courier New" charset="0"/>
                <a:ea typeface="Courier New" charset="0"/>
                <a:cs typeface="Courier New" charset="0"/>
              </a:rPr>
              <a:t>	</a:t>
            </a:r>
            <a:r>
              <a:rPr lang="en-US" sz="1800" dirty="0" err="1" smtClean="0">
                <a:latin typeface="Courier New" charset="0"/>
                <a:ea typeface="Courier New" charset="0"/>
                <a:cs typeface="Courier New" charset="0"/>
              </a:rPr>
              <a:t>git</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clone http://admin@localhost:7990/</a:t>
            </a:r>
            <a:r>
              <a:rPr lang="en-US" sz="1800" dirty="0" err="1">
                <a:latin typeface="Courier New" charset="0"/>
                <a:ea typeface="Courier New" charset="0"/>
                <a:cs typeface="Courier New" charset="0"/>
              </a:rPr>
              <a:t>scm</a:t>
            </a:r>
            <a:r>
              <a:rPr lang="en-US" sz="1800" dirty="0">
                <a:latin typeface="Courier New" charset="0"/>
                <a:ea typeface="Courier New" charset="0"/>
                <a:cs typeface="Courier New" charset="0"/>
              </a:rPr>
              <a:t>/dev/buttercup-</a:t>
            </a:r>
            <a:r>
              <a:rPr lang="en-US" sz="1800" dirty="0" err="1">
                <a:latin typeface="Courier New" charset="0"/>
                <a:ea typeface="Courier New" charset="0"/>
                <a:cs typeface="Courier New" charset="0"/>
              </a:rPr>
              <a:t>go.git</a:t>
            </a:r>
            <a:endParaRPr lang="en-US" sz="2100" dirty="0">
              <a:solidFill>
                <a:srgbClr val="333333"/>
              </a:solidFill>
              <a:latin typeface="Courier New" charset="0"/>
              <a:ea typeface="Courier New" charset="0"/>
              <a:cs typeface="Courier New" charset="0"/>
            </a:endParaRPr>
          </a:p>
          <a:p>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94493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local file system</a:t>
            </a:r>
            <a:endParaRPr lang="en-US" dirty="0"/>
          </a:p>
        </p:txBody>
      </p:sp>
      <p:pic>
        <p:nvPicPr>
          <p:cNvPr id="7" name="Content Placeholder 6"/>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479117" y="1417638"/>
            <a:ext cx="9098828" cy="4710112"/>
          </a:xfrm>
        </p:spPr>
      </p:pic>
    </p:spTree>
    <p:extLst>
      <p:ext uri="{BB962C8B-B14F-4D97-AF65-F5344CB8AC3E}">
        <p14:creationId xmlns:p14="http://schemas.microsoft.com/office/powerpoint/2010/main" val="212385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679" y="468351"/>
            <a:ext cx="10515600" cy="1325563"/>
          </a:xfrm>
        </p:spPr>
        <p:txBody>
          <a:bodyPr/>
          <a:lstStyle/>
          <a:p>
            <a:r>
              <a:rPr lang="en-US" dirty="0"/>
              <a:t>Module </a:t>
            </a:r>
            <a:r>
              <a:rPr lang="en-US" dirty="0" smtClean="0"/>
              <a:t>3: </a:t>
            </a:r>
            <a:r>
              <a:rPr lang="en-US" dirty="0"/>
              <a:t>Modifying the Game Images</a:t>
            </a:r>
          </a:p>
        </p:txBody>
      </p:sp>
      <p:sp>
        <p:nvSpPr>
          <p:cNvPr id="4" name="Content Placeholder 3"/>
          <p:cNvSpPr>
            <a:spLocks noGrp="1"/>
          </p:cNvSpPr>
          <p:nvPr>
            <p:ph idx="4294967295"/>
          </p:nvPr>
        </p:nvSpPr>
        <p:spPr>
          <a:xfrm>
            <a:off x="780212" y="1325563"/>
            <a:ext cx="10515600" cy="4351338"/>
          </a:xfrm>
          <a:prstGeom prst="rect">
            <a:avLst/>
          </a:prstGeom>
        </p:spPr>
        <p:txBody>
          <a:bodyPr vert="horz" lIns="91440" tIns="45720" rIns="91440" bIns="45720" rtlCol="0" anchor="t">
            <a:normAutofit lnSpcReduction="10000"/>
          </a:bodyPr>
          <a:lstStyle/>
          <a:p>
            <a:r>
              <a:rPr lang="en-US" dirty="0" smtClean="0"/>
              <a:t>Create </a:t>
            </a:r>
            <a:r>
              <a:rPr lang="en-US" dirty="0"/>
              <a:t>a </a:t>
            </a:r>
            <a:r>
              <a:rPr lang="en-US" dirty="0" err="1"/>
              <a:t>Git</a:t>
            </a:r>
            <a:r>
              <a:rPr lang="en-US" dirty="0"/>
              <a:t> branch for the images modifications</a:t>
            </a:r>
          </a:p>
          <a:p>
            <a:r>
              <a:rPr lang="en-US" dirty="0" smtClean="0"/>
              <a:t>Make a backup of the original images</a:t>
            </a:r>
          </a:p>
          <a:p>
            <a:r>
              <a:rPr lang="en-US" dirty="0" smtClean="0"/>
              <a:t>Move the new images into the application</a:t>
            </a:r>
            <a:endParaRPr lang="en-US" dirty="0"/>
          </a:p>
          <a:p>
            <a:r>
              <a:rPr lang="en-US" dirty="0" err="1" smtClean="0"/>
              <a:t>Git</a:t>
            </a:r>
            <a:r>
              <a:rPr lang="en-US" dirty="0" smtClean="0"/>
              <a:t> Add, Commit &amp; Push your changes then create a Pull request</a:t>
            </a:r>
          </a:p>
          <a:p>
            <a:r>
              <a:rPr lang="en-US" dirty="0" err="1" smtClean="0"/>
              <a:t>Goto</a:t>
            </a:r>
            <a:r>
              <a:rPr lang="en-US" dirty="0" smtClean="0"/>
              <a:t> </a:t>
            </a:r>
            <a:r>
              <a:rPr lang="en-US" dirty="0"/>
              <a:t>Jenkins build page for your build and validate the plan was successful</a:t>
            </a:r>
          </a:p>
          <a:p>
            <a:r>
              <a:rPr lang="en-US" dirty="0"/>
              <a:t>Test your changes by going to https</a:t>
            </a:r>
            <a:r>
              <a:rPr lang="en-US" dirty="0" smtClean="0"/>
              <a:t>://localhost:3040/</a:t>
            </a:r>
            <a:endParaRPr lang="en-US" dirty="0"/>
          </a:p>
          <a:p>
            <a:r>
              <a:rPr lang="en-US" dirty="0"/>
              <a:t>Verify images have </a:t>
            </a:r>
            <a:r>
              <a:rPr lang="en-US" dirty="0" smtClean="0"/>
              <a:t>changed (are you seeing gray?)</a:t>
            </a:r>
            <a:endParaRPr lang="en-US" dirty="0"/>
          </a:p>
        </p:txBody>
      </p:sp>
    </p:spTree>
    <p:extLst>
      <p:ext uri="{BB962C8B-B14F-4D97-AF65-F5344CB8AC3E}">
        <p14:creationId xmlns:p14="http://schemas.microsoft.com/office/powerpoint/2010/main" val="41775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and After</a:t>
            </a:r>
            <a:r>
              <a:rPr lang="mr-IN" dirty="0" smtClean="0"/>
              <a: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73493" y="1136663"/>
            <a:ext cx="4063371" cy="5354747"/>
          </a:xfrm>
          <a:prstGeom prst="rect">
            <a:avLst/>
          </a:prstGeom>
        </p:spPr>
      </p:pic>
      <p:cxnSp>
        <p:nvCxnSpPr>
          <p:cNvPr id="7" name="Straight Arrow Connector 6"/>
          <p:cNvCxnSpPr/>
          <p:nvPr/>
        </p:nvCxnSpPr>
        <p:spPr>
          <a:xfrm>
            <a:off x="5486400" y="3657600"/>
            <a:ext cx="1309816" cy="123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9211" y="1215186"/>
            <a:ext cx="3925980" cy="5276224"/>
          </a:xfrm>
          <a:prstGeom prst="rect">
            <a:avLst/>
          </a:prstGeom>
        </p:spPr>
      </p:pic>
    </p:spTree>
    <p:extLst>
      <p:ext uri="{BB962C8B-B14F-4D97-AF65-F5344CB8AC3E}">
        <p14:creationId xmlns:p14="http://schemas.microsoft.com/office/powerpoint/2010/main" val="62002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625" y="390525"/>
            <a:ext cx="10515600" cy="1325563"/>
          </a:xfrm>
        </p:spPr>
        <p:txBody>
          <a:bodyPr/>
          <a:lstStyle/>
          <a:p>
            <a:r>
              <a:rPr lang="en-US" dirty="0"/>
              <a:t>Module </a:t>
            </a:r>
            <a:r>
              <a:rPr lang="en-US" dirty="0" smtClean="0"/>
              <a:t>4: Adding End User Monitoring</a:t>
            </a:r>
            <a:br>
              <a:rPr lang="en-US" dirty="0" smtClean="0"/>
            </a:br>
            <a:r>
              <a:rPr lang="en-US" dirty="0" smtClean="0"/>
              <a:t>with </a:t>
            </a:r>
            <a:r>
              <a:rPr lang="en-US" dirty="0" err="1" smtClean="0"/>
              <a:t>Boomerang.js</a:t>
            </a:r>
            <a:r>
              <a:rPr lang="en-US" dirty="0" smtClean="0"/>
              <a:t> &amp; HEC</a:t>
            </a:r>
            <a:endParaRPr lang="en-US" dirty="0"/>
          </a:p>
        </p:txBody>
      </p:sp>
      <p:sp>
        <p:nvSpPr>
          <p:cNvPr id="4" name="Content Placeholder 3"/>
          <p:cNvSpPr>
            <a:spLocks noGrp="1"/>
          </p:cNvSpPr>
          <p:nvPr>
            <p:ph idx="4294967295"/>
          </p:nvPr>
        </p:nvSpPr>
        <p:spPr>
          <a:xfrm>
            <a:off x="780212" y="1566198"/>
            <a:ext cx="10515600" cy="4351338"/>
          </a:xfrm>
          <a:prstGeom prst="rect">
            <a:avLst/>
          </a:prstGeom>
        </p:spPr>
        <p:txBody>
          <a:bodyPr vert="horz" lIns="91440" tIns="45720" rIns="91440" bIns="45720" rtlCol="0" anchor="t">
            <a:normAutofit/>
          </a:bodyPr>
          <a:lstStyle/>
          <a:p>
            <a:r>
              <a:rPr lang="en-US" dirty="0"/>
              <a:t>Create a </a:t>
            </a:r>
            <a:r>
              <a:rPr lang="en-US" dirty="0" err="1"/>
              <a:t>Git</a:t>
            </a:r>
            <a:r>
              <a:rPr lang="en-US" dirty="0"/>
              <a:t> branch for the </a:t>
            </a:r>
            <a:r>
              <a:rPr lang="en-US" dirty="0" smtClean="0"/>
              <a:t>changes</a:t>
            </a:r>
            <a:endParaRPr lang="en-US" dirty="0"/>
          </a:p>
          <a:p>
            <a:r>
              <a:rPr lang="en-US" dirty="0" smtClean="0"/>
              <a:t>Add </a:t>
            </a:r>
            <a:r>
              <a:rPr lang="en-US" dirty="0" err="1" smtClean="0"/>
              <a:t>Boomerang.js</a:t>
            </a:r>
            <a:r>
              <a:rPr lang="en-US" dirty="0" smtClean="0"/>
              <a:t> to your Buttercup-Go application</a:t>
            </a:r>
            <a:endParaRPr lang="en-US" dirty="0"/>
          </a:p>
          <a:p>
            <a:r>
              <a:rPr lang="en-US" dirty="0" smtClean="0"/>
              <a:t>Find your HEC Token in Splunk (</a:t>
            </a:r>
            <a:r>
              <a:rPr lang="en-US" dirty="0" err="1" smtClean="0"/>
              <a:t>Settings</a:t>
            </a:r>
            <a:r>
              <a:rPr lang="en-US" dirty="0" err="1" smtClean="0">
                <a:sym typeface="Wingdings"/>
              </a:rPr>
              <a:t>Data</a:t>
            </a:r>
            <a:r>
              <a:rPr lang="en-US" dirty="0" smtClean="0">
                <a:sym typeface="Wingdings"/>
              </a:rPr>
              <a:t> Inputs HEC)</a:t>
            </a:r>
            <a:endParaRPr lang="en-US" dirty="0"/>
          </a:p>
          <a:p>
            <a:r>
              <a:rPr lang="en-US" dirty="0" smtClean="0"/>
              <a:t>Push </a:t>
            </a:r>
            <a:r>
              <a:rPr lang="en-US" dirty="0"/>
              <a:t>your changes into the branch build. Test configuration by forcing Jenkins to kick off a build.</a:t>
            </a:r>
          </a:p>
          <a:p>
            <a:r>
              <a:rPr lang="en-US" dirty="0"/>
              <a:t>Test your changes by going to </a:t>
            </a:r>
            <a:r>
              <a:rPr lang="en-US" dirty="0" smtClean="0">
                <a:hlinkClick r:id="rId3"/>
              </a:rPr>
              <a:t>http://localhost:3040</a:t>
            </a:r>
            <a:r>
              <a:rPr lang="en-US" dirty="0" smtClean="0"/>
              <a:t> </a:t>
            </a:r>
            <a:endParaRPr lang="en-US" dirty="0"/>
          </a:p>
          <a:p>
            <a:r>
              <a:rPr lang="en-US" dirty="0"/>
              <a:t>Verify by logging into </a:t>
            </a:r>
            <a:r>
              <a:rPr lang="en-US" dirty="0" err="1"/>
              <a:t>splunk</a:t>
            </a:r>
            <a:r>
              <a:rPr lang="en-US" dirty="0"/>
              <a:t> and looking at the </a:t>
            </a:r>
            <a:r>
              <a:rPr lang="en-US" dirty="0" smtClean="0"/>
              <a:t>End </a:t>
            </a:r>
            <a:r>
              <a:rPr lang="en-US" dirty="0"/>
              <a:t>User </a:t>
            </a:r>
            <a:r>
              <a:rPr lang="en-US" dirty="0" smtClean="0"/>
              <a:t>Monitoring App     	</a:t>
            </a:r>
            <a:r>
              <a:rPr lang="en-US" sz="1800" dirty="0" smtClean="0">
                <a:hlinkClick r:id="rId4"/>
              </a:rPr>
              <a:t>http</a:t>
            </a:r>
            <a:r>
              <a:rPr lang="en-US" sz="1800" dirty="0">
                <a:hlinkClick r:id="rId4"/>
              </a:rPr>
              <a:t>://</a:t>
            </a:r>
            <a:r>
              <a:rPr lang="en-US" sz="1800" dirty="0" smtClean="0">
                <a:hlinkClick r:id="rId4"/>
              </a:rPr>
              <a:t>localhost:8000/en-US/app/splunk_app_End_User_Monitoring/real_time_performance</a:t>
            </a:r>
            <a:r>
              <a:rPr lang="en-US" sz="1800" dirty="0" smtClean="0"/>
              <a:t> </a:t>
            </a:r>
            <a:endParaRPr lang="en-US" dirty="0"/>
          </a:p>
        </p:txBody>
      </p:sp>
    </p:spTree>
    <p:extLst>
      <p:ext uri="{BB962C8B-B14F-4D97-AF65-F5344CB8AC3E}">
        <p14:creationId xmlns:p14="http://schemas.microsoft.com/office/powerpoint/2010/main" val="106699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257" y="1371599"/>
            <a:ext cx="4978646" cy="283392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5874" y="2470243"/>
            <a:ext cx="7146983" cy="3201727"/>
          </a:xfrm>
          <a:prstGeom prst="rect">
            <a:avLst/>
          </a:prstGeom>
        </p:spPr>
      </p:pic>
      <p:sp>
        <p:nvSpPr>
          <p:cNvPr id="2" name="Title 1"/>
          <p:cNvSpPr>
            <a:spLocks noGrp="1"/>
          </p:cNvSpPr>
          <p:nvPr>
            <p:ph type="title"/>
          </p:nvPr>
        </p:nvSpPr>
        <p:spPr/>
        <p:txBody>
          <a:bodyPr/>
          <a:lstStyle/>
          <a:p>
            <a:r>
              <a:rPr lang="en-US" dirty="0" smtClean="0"/>
              <a:t>Before and After</a:t>
            </a:r>
            <a:r>
              <a:rPr lang="mr-IN" dirty="0" smtClean="0"/>
              <a:t>…</a:t>
            </a:r>
            <a:endParaRPr lang="en-US" dirty="0"/>
          </a:p>
        </p:txBody>
      </p:sp>
      <p:cxnSp>
        <p:nvCxnSpPr>
          <p:cNvPr id="7" name="Straight Arrow Connector 6"/>
          <p:cNvCxnSpPr/>
          <p:nvPr/>
        </p:nvCxnSpPr>
        <p:spPr>
          <a:xfrm>
            <a:off x="5909481" y="5199797"/>
            <a:ext cx="1309816" cy="123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67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625" y="390525"/>
            <a:ext cx="10515600" cy="1325563"/>
          </a:xfrm>
        </p:spPr>
        <p:txBody>
          <a:bodyPr/>
          <a:lstStyle/>
          <a:p>
            <a:r>
              <a:rPr lang="en-US" dirty="0"/>
              <a:t>Module </a:t>
            </a:r>
            <a:r>
              <a:rPr lang="en-US" dirty="0" smtClean="0"/>
              <a:t>5: HEC in High Volume Environments</a:t>
            </a:r>
            <a:endParaRPr lang="en-US" dirty="0"/>
          </a:p>
        </p:txBody>
      </p:sp>
      <p:sp>
        <p:nvSpPr>
          <p:cNvPr id="4" name="Content Placeholder 3"/>
          <p:cNvSpPr>
            <a:spLocks noGrp="1"/>
          </p:cNvSpPr>
          <p:nvPr>
            <p:ph idx="4294967295"/>
          </p:nvPr>
        </p:nvSpPr>
        <p:spPr>
          <a:xfrm>
            <a:off x="780212" y="1325563"/>
            <a:ext cx="10515600" cy="4351338"/>
          </a:xfrm>
          <a:prstGeom prst="rect">
            <a:avLst/>
          </a:prstGeom>
        </p:spPr>
        <p:txBody>
          <a:bodyPr vert="horz" lIns="91440" tIns="45720" rIns="91440" bIns="45720" rtlCol="0" anchor="t">
            <a:normAutofit fontScale="92500"/>
          </a:bodyPr>
          <a:lstStyle/>
          <a:p>
            <a:endParaRPr lang="en-US" dirty="0" smtClean="0"/>
          </a:p>
          <a:p>
            <a:r>
              <a:rPr lang="en-US" dirty="0" smtClean="0"/>
              <a:t>The </a:t>
            </a:r>
            <a:r>
              <a:rPr lang="en-US" dirty="0"/>
              <a:t>Splunk HTTP Event Collector is designed to handle high volume traffic.  </a:t>
            </a:r>
            <a:endParaRPr lang="en-US" dirty="0" smtClean="0"/>
          </a:p>
          <a:p>
            <a:r>
              <a:rPr lang="en-US" dirty="0" smtClean="0"/>
              <a:t>HEC can handle millions of requests per second!  </a:t>
            </a:r>
          </a:p>
          <a:p>
            <a:r>
              <a:rPr lang="en-US" dirty="0" smtClean="0"/>
              <a:t>In </a:t>
            </a:r>
            <a:r>
              <a:rPr lang="en-US" dirty="0"/>
              <a:t>this module we will use a hidden feature of the Buttercup-Go game to insert many logging events via the HEC REST endpoint. </a:t>
            </a:r>
          </a:p>
          <a:p>
            <a:pPr lvl="1"/>
            <a:r>
              <a:rPr lang="en-US" dirty="0"/>
              <a:t>Reload your game and click the 'About' link in the </a:t>
            </a:r>
            <a:r>
              <a:rPr lang="en-US" dirty="0" smtClean="0"/>
              <a:t>footer</a:t>
            </a:r>
          </a:p>
          <a:p>
            <a:pPr lvl="1"/>
            <a:r>
              <a:rPr lang="en-US" dirty="0" smtClean="0"/>
              <a:t>Click the button for   </a:t>
            </a:r>
          </a:p>
          <a:p>
            <a:pPr lvl="1"/>
            <a:r>
              <a:rPr lang="en-US" dirty="0" smtClean="0"/>
              <a:t>When you return back to your game, you’ll be in ’SuperSpeed’ mode.</a:t>
            </a:r>
          </a:p>
          <a:p>
            <a:pPr lvl="1"/>
            <a:r>
              <a:rPr lang="en-US" dirty="0" smtClean="0"/>
              <a:t>Give it a try and see how many events are being pushed to Splunk via HEC</a:t>
            </a:r>
            <a:endParaRPr lang="en-US" dirty="0"/>
          </a:p>
          <a:p>
            <a:pPr marL="0" indent="0">
              <a:buNone/>
            </a:pPr>
            <a:endParaRPr lang="en-US" dirty="0"/>
          </a:p>
        </p:txBody>
      </p:sp>
      <p:pic>
        <p:nvPicPr>
          <p:cNvPr id="7" name="Picture 6" descr="/Users/tomm/Desktop/conf2017a.png"/>
          <p:cNvPicPr/>
          <p:nvPr/>
        </p:nvPicPr>
        <p:blipFill>
          <a:blip r:embed="rId3">
            <a:extLst>
              <a:ext uri="{28A0092B-C50C-407E-A947-70E740481C1C}">
                <a14:useLocalDpi xmlns:a14="http://schemas.microsoft.com/office/drawing/2010/main" val="0"/>
              </a:ext>
            </a:extLst>
          </a:blip>
          <a:srcRect/>
          <a:stretch>
            <a:fillRect/>
          </a:stretch>
        </p:blipFill>
        <p:spPr bwMode="auto">
          <a:xfrm>
            <a:off x="3760412" y="4292041"/>
            <a:ext cx="1179830" cy="411480"/>
          </a:xfrm>
          <a:prstGeom prst="rect">
            <a:avLst/>
          </a:prstGeom>
          <a:noFill/>
          <a:ln>
            <a:noFill/>
          </a:ln>
        </p:spPr>
      </p:pic>
    </p:spTree>
    <p:extLst>
      <p:ext uri="{BB962C8B-B14F-4D97-AF65-F5344CB8AC3E}">
        <p14:creationId xmlns:p14="http://schemas.microsoft.com/office/powerpoint/2010/main" val="184039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and After</a:t>
            </a:r>
            <a:r>
              <a:rPr lang="mr-IN" dirty="0" smtClean="0"/>
              <a:t>…</a:t>
            </a:r>
            <a:endParaRPr lang="en-US" dirty="0"/>
          </a:p>
        </p:txBody>
      </p:sp>
      <p:cxnSp>
        <p:nvCxnSpPr>
          <p:cNvPr id="7" name="Straight Arrow Connector 6"/>
          <p:cNvCxnSpPr/>
          <p:nvPr/>
        </p:nvCxnSpPr>
        <p:spPr>
          <a:xfrm>
            <a:off x="5486400" y="3657600"/>
            <a:ext cx="1309816" cy="123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752" y="1136663"/>
            <a:ext cx="3955707" cy="533836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095" y="1123975"/>
            <a:ext cx="4180910" cy="5351052"/>
          </a:xfrm>
          <a:prstGeom prst="rect">
            <a:avLst/>
          </a:prstGeom>
        </p:spPr>
      </p:pic>
    </p:spTree>
    <p:extLst>
      <p:ext uri="{BB962C8B-B14F-4D97-AF65-F5344CB8AC3E}">
        <p14:creationId xmlns:p14="http://schemas.microsoft.com/office/powerpoint/2010/main" val="39465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 Metrics for Fast Mode</a:t>
            </a:r>
            <a:endParaRPr lang="en-US" dirty="0"/>
          </a:p>
        </p:txBody>
      </p:sp>
      <p:pic>
        <p:nvPicPr>
          <p:cNvPr id="5" name="Picture 4" descr="FireShot Capture 45 - CaveMap I Splunk 6.5.0_ - https___demo-buttercupgo.splunkoxy.png"/>
          <p:cNvPicPr>
            <a:picLocks noChangeAspect="1"/>
          </p:cNvPicPr>
          <p:nvPr/>
        </p:nvPicPr>
        <p:blipFill>
          <a:blip r:embed="rId3"/>
          <a:srcRect b="34821"/>
          <a:stretch>
            <a:fillRect/>
          </a:stretch>
        </p:blipFill>
        <p:spPr>
          <a:xfrm>
            <a:off x="1686681" y="962025"/>
            <a:ext cx="8808379" cy="5259179"/>
          </a:xfrm>
          <a:prstGeom prst="rect">
            <a:avLst/>
          </a:prstGeom>
        </p:spPr>
      </p:pic>
    </p:spTree>
    <p:extLst>
      <p:ext uri="{BB962C8B-B14F-4D97-AF65-F5344CB8AC3E}">
        <p14:creationId xmlns:p14="http://schemas.microsoft.com/office/powerpoint/2010/main" val="156332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625" y="390525"/>
            <a:ext cx="10515600" cy="1325563"/>
          </a:xfrm>
        </p:spPr>
        <p:txBody>
          <a:bodyPr/>
          <a:lstStyle/>
          <a:p>
            <a:r>
              <a:rPr lang="en-US" dirty="0"/>
              <a:t>Module </a:t>
            </a:r>
            <a:r>
              <a:rPr lang="en-US" dirty="0" smtClean="0"/>
              <a:t>6: Adding an APM Tool </a:t>
            </a:r>
            <a:r>
              <a:rPr lang="mr-IN" dirty="0" smtClean="0"/>
              <a:t>–</a:t>
            </a:r>
            <a:r>
              <a:rPr lang="en-US" dirty="0" smtClean="0"/>
              <a:t> New Relic</a:t>
            </a:r>
            <a:endParaRPr lang="en-US" dirty="0"/>
          </a:p>
        </p:txBody>
      </p:sp>
      <p:sp>
        <p:nvSpPr>
          <p:cNvPr id="4" name="Content Placeholder 3"/>
          <p:cNvSpPr>
            <a:spLocks noGrp="1"/>
          </p:cNvSpPr>
          <p:nvPr>
            <p:ph idx="4294967295"/>
          </p:nvPr>
        </p:nvSpPr>
        <p:spPr>
          <a:xfrm>
            <a:off x="780212" y="1566198"/>
            <a:ext cx="10515600" cy="4351338"/>
          </a:xfrm>
          <a:prstGeom prst="rect">
            <a:avLst/>
          </a:prstGeom>
        </p:spPr>
        <p:txBody>
          <a:bodyPr vert="horz" lIns="91440" tIns="45720" rIns="91440" bIns="45720" rtlCol="0" anchor="t">
            <a:normAutofit/>
          </a:bodyPr>
          <a:lstStyle/>
          <a:p>
            <a:r>
              <a:rPr lang="en-US" dirty="0"/>
              <a:t>Create a </a:t>
            </a:r>
            <a:r>
              <a:rPr lang="en-US" dirty="0" err="1"/>
              <a:t>Git</a:t>
            </a:r>
            <a:r>
              <a:rPr lang="en-US" dirty="0"/>
              <a:t> branch for the </a:t>
            </a:r>
            <a:r>
              <a:rPr lang="en-US" dirty="0" smtClean="0"/>
              <a:t>changes</a:t>
            </a:r>
            <a:endParaRPr lang="en-US" dirty="0"/>
          </a:p>
          <a:p>
            <a:r>
              <a:rPr lang="en-US" dirty="0" smtClean="0"/>
              <a:t>Add the New Relic agent to your Buttercup-Go application</a:t>
            </a:r>
          </a:p>
          <a:p>
            <a:r>
              <a:rPr lang="en-US" dirty="0"/>
              <a:t>Add the New Relic </a:t>
            </a:r>
            <a:r>
              <a:rPr lang="en-US" dirty="0" err="1" smtClean="0"/>
              <a:t>javascript</a:t>
            </a:r>
            <a:r>
              <a:rPr lang="en-US" dirty="0" smtClean="0"/>
              <a:t> snippet to </a:t>
            </a:r>
            <a:r>
              <a:rPr lang="en-US" dirty="0"/>
              <a:t>your Buttercup-Go </a:t>
            </a:r>
            <a:r>
              <a:rPr lang="en-US" dirty="0" smtClean="0"/>
              <a:t>application</a:t>
            </a:r>
            <a:endParaRPr lang="en-US" dirty="0"/>
          </a:p>
          <a:p>
            <a:r>
              <a:rPr lang="en-US" dirty="0" smtClean="0"/>
              <a:t>Push </a:t>
            </a:r>
            <a:r>
              <a:rPr lang="en-US" dirty="0"/>
              <a:t>your changes into the branch build. Test configuration by forcing Jenkins to kick off a build.</a:t>
            </a:r>
          </a:p>
          <a:p>
            <a:r>
              <a:rPr lang="en-US" dirty="0"/>
              <a:t>Test your changes by going to </a:t>
            </a:r>
            <a:r>
              <a:rPr lang="en-US" dirty="0">
                <a:hlinkClick r:id="rId3"/>
              </a:rPr>
              <a:t>http://localhost:3040</a:t>
            </a:r>
            <a:r>
              <a:rPr lang="en-US" dirty="0"/>
              <a:t> </a:t>
            </a:r>
          </a:p>
          <a:p>
            <a:r>
              <a:rPr lang="en-US" dirty="0"/>
              <a:t>Verify by logging into </a:t>
            </a:r>
            <a:r>
              <a:rPr lang="en-US" dirty="0" err="1"/>
              <a:t>splunk</a:t>
            </a:r>
            <a:r>
              <a:rPr lang="en-US" dirty="0"/>
              <a:t> and looking at the </a:t>
            </a:r>
            <a:r>
              <a:rPr lang="en-US" dirty="0" smtClean="0"/>
              <a:t>New Relic App </a:t>
            </a:r>
            <a:r>
              <a:rPr lang="en-US" dirty="0"/>
              <a:t/>
            </a:r>
            <a:br>
              <a:rPr lang="en-US" dirty="0"/>
            </a:br>
            <a:r>
              <a:rPr lang="en-US" sz="2000" dirty="0"/>
              <a:t>	</a:t>
            </a:r>
            <a:r>
              <a:rPr lang="en-US" sz="2000" dirty="0">
                <a:hlinkClick r:id="rId4"/>
              </a:rPr>
              <a:t>http://</a:t>
            </a:r>
            <a:r>
              <a:rPr lang="en-US" sz="2000" dirty="0" smtClean="0">
                <a:hlinkClick r:id="rId4"/>
              </a:rPr>
              <a:t>localhost:8000/en-US/app/splunk_app_New_Relic/apm_overview</a:t>
            </a:r>
            <a:r>
              <a:rPr lang="en-US" sz="2000" dirty="0" smtClean="0"/>
              <a:t> </a:t>
            </a:r>
            <a:endParaRPr lang="en-US" dirty="0"/>
          </a:p>
          <a:p>
            <a:pPr marL="0" indent="0">
              <a:buNone/>
            </a:pPr>
            <a:endParaRPr lang="en-US" dirty="0"/>
          </a:p>
        </p:txBody>
      </p:sp>
    </p:spTree>
    <p:extLst>
      <p:ext uri="{BB962C8B-B14F-4D97-AF65-F5344CB8AC3E}">
        <p14:creationId xmlns:p14="http://schemas.microsoft.com/office/powerpoint/2010/main" val="213134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7590" y="1453361"/>
            <a:ext cx="9054177" cy="2873153"/>
          </a:xfrm>
        </p:spPr>
        <p:txBody>
          <a:bodyPr/>
          <a:lstStyle/>
          <a:p>
            <a:r>
              <a:rPr lang="en-US" sz="4800"/>
              <a:t>Buttercup-Go</a:t>
            </a:r>
            <a:endParaRPr lang="en-US" sz="3600" b="1" cap="all">
              <a:solidFill>
                <a:srgbClr val="FFFFFF"/>
              </a:solidFill>
              <a:latin typeface="+mn-lt"/>
              <a:ea typeface="+mn-ea"/>
              <a:cs typeface="+mn-cs"/>
            </a:endParaRPr>
          </a:p>
        </p:txBody>
      </p:sp>
      <p:sp>
        <p:nvSpPr>
          <p:cNvPr id="2" name="Text Placeholder 1"/>
          <p:cNvSpPr>
            <a:spLocks noGrp="1"/>
          </p:cNvSpPr>
          <p:nvPr>
            <p:ph type="body" sz="quarter" idx="14"/>
          </p:nvPr>
        </p:nvSpPr>
        <p:spPr/>
        <p:txBody>
          <a:bodyPr vert="horz" lIns="91440" tIns="45720" rIns="91440" bIns="45720" rtlCol="0" anchor="t">
            <a:noAutofit/>
          </a:bodyPr>
          <a:lstStyle/>
          <a:p>
            <a:r>
              <a:rPr lang="en-US"/>
              <a:t>A quick introduction to our application </a:t>
            </a:r>
          </a:p>
        </p:txBody>
      </p:sp>
    </p:spTree>
    <p:extLst>
      <p:ext uri="{BB962C8B-B14F-4D97-AF65-F5344CB8AC3E}">
        <p14:creationId xmlns:p14="http://schemas.microsoft.com/office/powerpoint/2010/main" val="76340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and After</a:t>
            </a:r>
            <a:r>
              <a:rPr lang="mr-IN" dirty="0" smtClean="0"/>
              <a: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257" y="1371599"/>
            <a:ext cx="4978646" cy="283392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308" y="1371599"/>
            <a:ext cx="5674359" cy="4606120"/>
          </a:xfrm>
          <a:prstGeom prst="rect">
            <a:avLst/>
          </a:prstGeom>
        </p:spPr>
      </p:pic>
      <p:cxnSp>
        <p:nvCxnSpPr>
          <p:cNvPr id="7" name="Straight Arrow Connector 6"/>
          <p:cNvCxnSpPr/>
          <p:nvPr/>
        </p:nvCxnSpPr>
        <p:spPr>
          <a:xfrm>
            <a:off x="5399903" y="3674659"/>
            <a:ext cx="254309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625" y="390525"/>
            <a:ext cx="10515600" cy="1325563"/>
          </a:xfrm>
        </p:spPr>
        <p:txBody>
          <a:bodyPr/>
          <a:lstStyle/>
          <a:p>
            <a:r>
              <a:rPr lang="en-US" dirty="0"/>
              <a:t>Module 7</a:t>
            </a:r>
            <a:r>
              <a:rPr lang="en-US" dirty="0" smtClean="0"/>
              <a:t>: </a:t>
            </a:r>
            <a:r>
              <a:rPr lang="en-US" dirty="0" err="1" smtClean="0"/>
              <a:t>Examing</a:t>
            </a:r>
            <a:r>
              <a:rPr lang="en-US" dirty="0" smtClean="0"/>
              <a:t> Gaming (Business) Metrics</a:t>
            </a:r>
            <a:endParaRPr lang="en-US" dirty="0"/>
          </a:p>
        </p:txBody>
      </p:sp>
      <p:sp>
        <p:nvSpPr>
          <p:cNvPr id="4" name="Content Placeholder 3"/>
          <p:cNvSpPr>
            <a:spLocks noGrp="1"/>
          </p:cNvSpPr>
          <p:nvPr>
            <p:ph idx="4294967295"/>
          </p:nvPr>
        </p:nvSpPr>
        <p:spPr>
          <a:xfrm>
            <a:off x="780212" y="1325563"/>
            <a:ext cx="10515600" cy="4351338"/>
          </a:xfrm>
          <a:prstGeom prst="rect">
            <a:avLst/>
          </a:prstGeom>
        </p:spPr>
        <p:txBody>
          <a:bodyPr vert="horz" lIns="91440" tIns="45720" rIns="91440" bIns="45720" rtlCol="0" anchor="t">
            <a:normAutofit/>
          </a:bodyPr>
          <a:lstStyle/>
          <a:p>
            <a:r>
              <a:rPr lang="en-US" dirty="0" smtClean="0"/>
              <a:t>Explore the various Splunk Applications (Jenkins, End User, New Relic, Buttercup Games)</a:t>
            </a:r>
          </a:p>
          <a:p>
            <a:r>
              <a:rPr lang="en-US" dirty="0" smtClean="0"/>
              <a:t>Explore some of the searches behind the dashboards</a:t>
            </a:r>
          </a:p>
          <a:p>
            <a:r>
              <a:rPr lang="en-US" dirty="0" smtClean="0"/>
              <a:t>Be sure to look at the Real Time Metrics also.  How could </a:t>
            </a:r>
          </a:p>
          <a:p>
            <a:r>
              <a:rPr lang="en-US" dirty="0" smtClean="0"/>
              <a:t>Create a new dashboard that correlates data from each source of data into a cohesive storyboard for Buttercup-Go.</a:t>
            </a:r>
            <a:endParaRPr lang="en-US" dirty="0"/>
          </a:p>
          <a:p>
            <a:pPr marL="0" indent="0">
              <a:buNone/>
            </a:pPr>
            <a:endParaRPr lang="en-US" dirty="0"/>
          </a:p>
        </p:txBody>
      </p:sp>
      <p:sp>
        <p:nvSpPr>
          <p:cNvPr id="3" name="Rectangle 2"/>
          <p:cNvSpPr/>
          <p:nvPr/>
        </p:nvSpPr>
        <p:spPr>
          <a:xfrm rot="20798497">
            <a:off x="3601867" y="4992438"/>
            <a:ext cx="3993402" cy="923330"/>
          </a:xfrm>
          <a:prstGeom prst="rect">
            <a:avLst/>
          </a:prstGeom>
          <a:noFill/>
        </p:spPr>
        <p:txBody>
          <a:bodyPr wrap="none" lIns="91440" tIns="45720" rIns="91440" bIns="45720">
            <a:spAutoFit/>
          </a:bodyPr>
          <a:lstStyle/>
          <a:p>
            <a:pPr algn="ctr"/>
            <a:r>
              <a:rPr lang="en-U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Be Creative</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68946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8" presetClass="emph" presetSubtype="0" fill="hold" grpId="1" nodeType="afterEffect">
                                  <p:stCondLst>
                                    <p:cond delay="0"/>
                                  </p:stCondLst>
                                  <p:childTnLst>
                                    <p:animRot by="21600000">
                                      <p:cBhvr>
                                        <p:cTn id="9" dur="1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241" y="321634"/>
            <a:ext cx="10515600" cy="1325563"/>
          </a:xfrm>
        </p:spPr>
        <p:txBody>
          <a:bodyPr/>
          <a:lstStyle/>
          <a:p>
            <a:r>
              <a:rPr lang="en-US" dirty="0"/>
              <a:t>Module 7</a:t>
            </a:r>
            <a:r>
              <a:rPr lang="en-US" dirty="0" smtClean="0"/>
              <a:t>a: </a:t>
            </a:r>
            <a:r>
              <a:rPr lang="en-US" dirty="0"/>
              <a:t>Real Time Metrics Collection</a:t>
            </a:r>
            <a:endParaRPr lang="en-US" dirty="0">
              <a:solidFill>
                <a:srgbClr val="000000"/>
              </a:solidFill>
              <a:latin typeface="Arial"/>
            </a:endParaRPr>
          </a:p>
        </p:txBody>
      </p:sp>
      <p:sp>
        <p:nvSpPr>
          <p:cNvPr id="3" name="Content Placeholder 2"/>
          <p:cNvSpPr>
            <a:spLocks noGrp="1"/>
          </p:cNvSpPr>
          <p:nvPr>
            <p:ph idx="4294967295"/>
          </p:nvPr>
        </p:nvSpPr>
        <p:spPr>
          <a:xfrm>
            <a:off x="838200" y="1085850"/>
            <a:ext cx="10515600" cy="4351338"/>
          </a:xfrm>
          <a:prstGeom prst="rect">
            <a:avLst/>
          </a:prstGeom>
        </p:spPr>
        <p:txBody>
          <a:bodyPr vert="horz" lIns="91440" tIns="45720" rIns="91440" bIns="45720" rtlCol="0" anchor="t">
            <a:noAutofit/>
          </a:bodyPr>
          <a:lstStyle/>
          <a:p>
            <a:r>
              <a:rPr lang="en-US" dirty="0"/>
              <a:t>Login to Splunk and Click on Buttercup Games </a:t>
            </a:r>
            <a:r>
              <a:rPr lang="en-US" dirty="0" smtClean="0"/>
              <a:t>App &amp; Explore</a:t>
            </a:r>
            <a:endParaRPr lang="en-US" dirty="0"/>
          </a:p>
        </p:txBody>
      </p:sp>
      <p:pic>
        <p:nvPicPr>
          <p:cNvPr id="4" name="Picture 3" descr="FireShot Capture 40 - Overall Stats I Splunk 6.5.2_ - https___splunk.buttercuplabs.win_e.png"/>
          <p:cNvPicPr>
            <a:picLocks noChangeAspect="1"/>
          </p:cNvPicPr>
          <p:nvPr/>
        </p:nvPicPr>
        <p:blipFill>
          <a:blip r:embed="rId3"/>
          <a:stretch>
            <a:fillRect/>
          </a:stretch>
        </p:blipFill>
        <p:spPr>
          <a:xfrm>
            <a:off x="1295400" y="1571625"/>
            <a:ext cx="9311909" cy="4594584"/>
          </a:xfrm>
          <a:prstGeom prst="rect">
            <a:avLst/>
          </a:prstGeom>
        </p:spPr>
      </p:pic>
    </p:spTree>
    <p:extLst>
      <p:ext uri="{BB962C8B-B14F-4D97-AF65-F5344CB8AC3E}">
        <p14:creationId xmlns:p14="http://schemas.microsoft.com/office/powerpoint/2010/main" val="26312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7590" y="1453361"/>
            <a:ext cx="9054177" cy="2873153"/>
          </a:xfrm>
        </p:spPr>
        <p:txBody>
          <a:bodyPr/>
          <a:lstStyle/>
          <a:p>
            <a:r>
              <a:rPr lang="en-US" sz="4800" dirty="0" smtClean="0"/>
              <a:t>Wrapping Up</a:t>
            </a:r>
            <a:r>
              <a:rPr lang="mr-IN" sz="4800" dirty="0" smtClean="0"/>
              <a:t>…</a:t>
            </a:r>
            <a:endParaRPr lang="en-US" sz="3600" b="1" cap="all" dirty="0">
              <a:solidFill>
                <a:srgbClr val="FFFFFF"/>
              </a:solidFill>
              <a:latin typeface="+mn-lt"/>
              <a:ea typeface="+mn-ea"/>
              <a:cs typeface="+mn-cs"/>
            </a:endParaRPr>
          </a:p>
        </p:txBody>
      </p:sp>
      <p:sp>
        <p:nvSpPr>
          <p:cNvPr id="2" name="Text Placeholder 1"/>
          <p:cNvSpPr>
            <a:spLocks noGrp="1"/>
          </p:cNvSpPr>
          <p:nvPr>
            <p:ph type="body" sz="quarter" idx="14"/>
          </p:nvPr>
        </p:nvSpPr>
        <p:spPr/>
        <p:txBody>
          <a:bodyPr/>
          <a:lstStyle/>
          <a:p>
            <a:r>
              <a:rPr lang="en-US" dirty="0" smtClean="0"/>
              <a:t>Bringing it all together</a:t>
            </a:r>
            <a:endParaRPr lang="en-US" dirty="0"/>
          </a:p>
        </p:txBody>
      </p:sp>
    </p:spTree>
    <p:extLst>
      <p:ext uri="{BB962C8B-B14F-4D97-AF65-F5344CB8AC3E}">
        <p14:creationId xmlns:p14="http://schemas.microsoft.com/office/powerpoint/2010/main" val="179723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4-04 at 2.02.37 PM.png"/>
          <p:cNvPicPr>
            <a:picLocks noChangeAspect="1"/>
          </p:cNvPicPr>
          <p:nvPr/>
        </p:nvPicPr>
        <p:blipFill>
          <a:blip r:embed="rId3"/>
          <a:stretch>
            <a:fillRect/>
          </a:stretch>
        </p:blipFill>
        <p:spPr>
          <a:xfrm>
            <a:off x="3752952" y="1526627"/>
            <a:ext cx="5673697" cy="4149717"/>
          </a:xfrm>
          <a:prstGeom prst="rect">
            <a:avLst/>
          </a:prstGeom>
          <a:ln w="6350" cap="sq">
            <a:solidFill>
              <a:schemeClr val="accent5"/>
            </a:solidFill>
            <a:prstDash val="solid"/>
            <a:miter lim="800000"/>
          </a:ln>
          <a:effectLst>
            <a:outerShdw blurRad="50800" dist="38100" dir="2700000" algn="tl" rotWithShape="0">
              <a:srgbClr val="000000">
                <a:alpha val="43000"/>
              </a:srgbClr>
            </a:outerShdw>
          </a:effectLst>
        </p:spPr>
      </p:pic>
      <p:pic>
        <p:nvPicPr>
          <p:cNvPr id="4" name="Picture 3" descr="Screen Shot 2017-04-04 at 2.03.34 PM.png"/>
          <p:cNvPicPr>
            <a:picLocks noChangeAspect="1"/>
          </p:cNvPicPr>
          <p:nvPr/>
        </p:nvPicPr>
        <p:blipFill>
          <a:blip r:embed="rId4"/>
          <a:stretch>
            <a:fillRect/>
          </a:stretch>
        </p:blipFill>
        <p:spPr>
          <a:xfrm>
            <a:off x="3947298" y="2539362"/>
            <a:ext cx="7029739" cy="2466860"/>
          </a:xfrm>
          <a:prstGeom prst="rect">
            <a:avLst/>
          </a:prstGeom>
          <a:ln w="6350" cap="sq">
            <a:solidFill>
              <a:schemeClr val="accent5"/>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0048" y="1587563"/>
            <a:ext cx="7512957" cy="4370458"/>
          </a:xfrm>
          <a:prstGeom prst="rect">
            <a:avLst/>
          </a:prstGeom>
        </p:spPr>
      </p:pic>
      <p:sp>
        <p:nvSpPr>
          <p:cNvPr id="12" name="Title 11"/>
          <p:cNvSpPr>
            <a:spLocks noGrp="1"/>
          </p:cNvSpPr>
          <p:nvPr>
            <p:ph type="title"/>
          </p:nvPr>
        </p:nvSpPr>
        <p:spPr/>
        <p:txBody>
          <a:bodyPr/>
          <a:lstStyle/>
          <a:p>
            <a:r>
              <a:rPr lang="en-US" dirty="0" smtClean="0"/>
              <a:t>Splunk with Modern Application Development</a:t>
            </a:r>
            <a:endParaRPr lang="en-US" dirty="0"/>
          </a:p>
        </p:txBody>
      </p:sp>
      <p:sp>
        <p:nvSpPr>
          <p:cNvPr id="7" name="Content Placeholder 6"/>
          <p:cNvSpPr>
            <a:spLocks noGrp="1"/>
          </p:cNvSpPr>
          <p:nvPr>
            <p:ph sz="quarter" idx="10"/>
          </p:nvPr>
        </p:nvSpPr>
        <p:spPr/>
        <p:txBody>
          <a:bodyPr/>
          <a:lstStyle/>
          <a:p>
            <a:r>
              <a:rPr lang="en-US" dirty="0" smtClean="0"/>
              <a:t>Dev (Commit)</a:t>
            </a:r>
          </a:p>
          <a:p>
            <a:r>
              <a:rPr lang="en-US" dirty="0" smtClean="0"/>
              <a:t>Build </a:t>
            </a:r>
          </a:p>
          <a:p>
            <a:r>
              <a:rPr lang="en-US" dirty="0" smtClean="0"/>
              <a:t>Test </a:t>
            </a:r>
          </a:p>
          <a:p>
            <a:r>
              <a:rPr lang="en-US" dirty="0" smtClean="0"/>
              <a:t>Deploy</a:t>
            </a:r>
          </a:p>
          <a:p>
            <a:r>
              <a:rPr lang="en-US" dirty="0" smtClean="0"/>
              <a:t>Run</a:t>
            </a:r>
          </a:p>
          <a:p>
            <a:r>
              <a:rPr lang="en-US" dirty="0" smtClean="0"/>
              <a:t>Monitor</a:t>
            </a:r>
          </a:p>
          <a:p>
            <a:r>
              <a:rPr lang="en-US" dirty="0" smtClean="0"/>
              <a:t>Business</a:t>
            </a:r>
            <a:endParaRPr lang="en-US" dirty="0"/>
          </a:p>
        </p:txBody>
      </p:sp>
      <p:pic>
        <p:nvPicPr>
          <p:cNvPr id="5" name="Picture 4" descr="Screen Shot 2017-04-04 at 2.08.56 PM.png"/>
          <p:cNvPicPr>
            <a:picLocks noChangeAspect="1"/>
          </p:cNvPicPr>
          <p:nvPr/>
        </p:nvPicPr>
        <p:blipFill>
          <a:blip r:embed="rId6"/>
          <a:stretch>
            <a:fillRect/>
          </a:stretch>
        </p:blipFill>
        <p:spPr>
          <a:xfrm>
            <a:off x="4487448" y="1446481"/>
            <a:ext cx="6128222" cy="4357490"/>
          </a:xfrm>
          <a:prstGeom prst="rect">
            <a:avLst/>
          </a:prstGeom>
          <a:ln w="6350" cap="sq">
            <a:solidFill>
              <a:schemeClr val="accent5"/>
            </a:solidFill>
            <a:prstDash val="solid"/>
            <a:miter lim="800000"/>
          </a:ln>
          <a:effectLst>
            <a:outerShdw blurRad="50800" dist="38100" dir="2700000" algn="tl" rotWithShape="0">
              <a:srgbClr val="000000">
                <a:alpha val="43000"/>
              </a:srgbClr>
            </a:outerShdw>
          </a:effectLst>
        </p:spPr>
      </p:pic>
      <p:pic>
        <p:nvPicPr>
          <p:cNvPr id="13" name="Picture 12" descr="Screen Shot 2017-04-04 at 2.08.28 PM.png"/>
          <p:cNvPicPr>
            <a:picLocks noChangeAspect="1"/>
          </p:cNvPicPr>
          <p:nvPr/>
        </p:nvPicPr>
        <p:blipFill>
          <a:blip r:embed="rId7"/>
          <a:stretch>
            <a:fillRect/>
          </a:stretch>
        </p:blipFill>
        <p:spPr>
          <a:xfrm>
            <a:off x="4947997" y="1672945"/>
            <a:ext cx="6706136" cy="3743299"/>
          </a:xfrm>
          <a:prstGeom prst="rect">
            <a:avLst/>
          </a:prstGeom>
          <a:ln w="6350" cap="sq">
            <a:solidFill>
              <a:schemeClr val="accent5"/>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081620" y="1468485"/>
            <a:ext cx="5710190" cy="4754984"/>
          </a:xfrm>
          <a:prstGeom prst="rect">
            <a:avLst/>
          </a:prstGeom>
          <a:ln>
            <a:solidFill>
              <a:schemeClr val="tx1"/>
            </a:solidFill>
          </a:ln>
        </p:spPr>
      </p:pic>
      <p:pic>
        <p:nvPicPr>
          <p:cNvPr id="9" name="Picture 8"/>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548560" y="1500382"/>
            <a:ext cx="5466960" cy="4121497"/>
          </a:xfrm>
          <a:prstGeom prst="rect">
            <a:avLst/>
          </a:prstGeom>
        </p:spPr>
      </p:pic>
      <p:pic>
        <p:nvPicPr>
          <p:cNvPr id="11" name="Picture 10"/>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565334" y="1407430"/>
            <a:ext cx="4302073" cy="48770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30" descr="splunk_product_logo_wht.png"/>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gray">
          <a:xfrm>
            <a:off x="7483096" y="2632655"/>
            <a:ext cx="2272841" cy="760622"/>
          </a:xfrm>
          <a:prstGeom prst="rect">
            <a:avLst/>
          </a:prstGeom>
          <a:solidFill>
            <a:schemeClr val="tx1"/>
          </a:solidFill>
          <a:ln>
            <a:noFill/>
          </a:ln>
          <a:extLst/>
        </p:spPr>
      </p:pic>
      <p:cxnSp>
        <p:nvCxnSpPr>
          <p:cNvPr id="18" name="Straight Arrow Connector 17"/>
          <p:cNvCxnSpPr/>
          <p:nvPr/>
        </p:nvCxnSpPr>
        <p:spPr>
          <a:xfrm>
            <a:off x="4312342" y="1962533"/>
            <a:ext cx="3177394" cy="79485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288327" y="2717115"/>
            <a:ext cx="3173840" cy="28078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297611" y="3202973"/>
            <a:ext cx="3192125" cy="27731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383379" y="3306859"/>
            <a:ext cx="3106357" cy="109915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554466" y="3406760"/>
            <a:ext cx="3207301" cy="191291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6548560" y="3378948"/>
            <a:ext cx="1527003" cy="190645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8301065" y="3393277"/>
            <a:ext cx="374584" cy="177868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9400312" y="3378946"/>
            <a:ext cx="458436" cy="16780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4498440" y="2198341"/>
            <a:ext cx="7281646" cy="2585323"/>
          </a:xfrm>
          <a:prstGeom prst="rect">
            <a:avLst/>
          </a:prstGeom>
          <a:solidFill>
            <a:schemeClr val="bg1"/>
          </a:solidFill>
        </p:spPr>
        <p:txBody>
          <a:bodyPr wrap="square" rtlCol="0">
            <a:spAutoFit/>
          </a:bodyPr>
          <a:lstStyle/>
          <a:p>
            <a:endParaRPr lang="en-US" sz="900" dirty="0" smtClean="0">
              <a:latin typeface="Courier New" charset="0"/>
              <a:ea typeface="Courier New" charset="0"/>
              <a:cs typeface="Courier New" charset="0"/>
            </a:endParaRPr>
          </a:p>
          <a:p>
            <a:r>
              <a:rPr lang="en-US" sz="900" dirty="0" smtClean="0">
                <a:latin typeface="Courier New" charset="0"/>
                <a:ea typeface="Courier New" charset="0"/>
                <a:cs typeface="Courier New" charset="0"/>
              </a:rPr>
              <a:t>$ </a:t>
            </a:r>
            <a:r>
              <a:rPr lang="en-US" sz="900" dirty="0" err="1">
                <a:latin typeface="Courier New" charset="0"/>
                <a:ea typeface="Courier New" charset="0"/>
                <a:cs typeface="Courier New" charset="0"/>
              </a:rPr>
              <a:t>git</a:t>
            </a:r>
            <a:r>
              <a:rPr lang="en-US" sz="900" dirty="0">
                <a:latin typeface="Courier New" charset="0"/>
                <a:ea typeface="Courier New" charset="0"/>
                <a:cs typeface="Courier New" charset="0"/>
              </a:rPr>
              <a:t> clone https://</a:t>
            </a:r>
            <a:r>
              <a:rPr lang="en-US" sz="900" dirty="0" err="1">
                <a:latin typeface="Courier New" charset="0"/>
                <a:ea typeface="Courier New" charset="0"/>
                <a:cs typeface="Courier New" charset="0"/>
              </a:rPr>
              <a:t>Splunk@bitbucket.buttercuplabs.win</a:t>
            </a:r>
            <a:r>
              <a:rPr lang="en-US" sz="900" dirty="0">
                <a:latin typeface="Courier New" charset="0"/>
                <a:ea typeface="Courier New" charset="0"/>
                <a:cs typeface="Courier New" charset="0"/>
              </a:rPr>
              <a:t>/</a:t>
            </a:r>
            <a:r>
              <a:rPr lang="en-US" sz="900" dirty="0" err="1">
                <a:latin typeface="Courier New" charset="0"/>
                <a:ea typeface="Courier New" charset="0"/>
                <a:cs typeface="Courier New" charset="0"/>
              </a:rPr>
              <a:t>scm</a:t>
            </a:r>
            <a:r>
              <a:rPr lang="en-US" sz="900" dirty="0">
                <a:latin typeface="Courier New" charset="0"/>
                <a:ea typeface="Courier New" charset="0"/>
                <a:cs typeface="Courier New" charset="0"/>
              </a:rPr>
              <a:t>/aw/buttercupgo-student02.git .</a:t>
            </a:r>
          </a:p>
          <a:p>
            <a:r>
              <a:rPr lang="en-US" sz="900" dirty="0">
                <a:latin typeface="Courier New" charset="0"/>
                <a:ea typeface="Courier New" charset="0"/>
                <a:cs typeface="Courier New" charset="0"/>
              </a:rPr>
              <a:t>Cloning into '.'...</a:t>
            </a:r>
          </a:p>
          <a:p>
            <a:r>
              <a:rPr lang="en-US" sz="900" dirty="0">
                <a:latin typeface="Courier New" charset="0"/>
                <a:ea typeface="Courier New" charset="0"/>
                <a:cs typeface="Courier New" charset="0"/>
              </a:rPr>
              <a:t>remote: Counting objects: 320, done.</a:t>
            </a:r>
          </a:p>
          <a:p>
            <a:r>
              <a:rPr lang="en-US" sz="900" dirty="0">
                <a:latin typeface="Courier New" charset="0"/>
                <a:ea typeface="Courier New" charset="0"/>
                <a:cs typeface="Courier New" charset="0"/>
              </a:rPr>
              <a:t>remote: Compressing objects: 100% (297/297), done.</a:t>
            </a:r>
          </a:p>
          <a:p>
            <a:r>
              <a:rPr lang="en-US" sz="900" dirty="0">
                <a:latin typeface="Courier New" charset="0"/>
                <a:ea typeface="Courier New" charset="0"/>
                <a:cs typeface="Courier New" charset="0"/>
              </a:rPr>
              <a:t>remote: Total 320 (delta 79), reused 204 (delta 9)</a:t>
            </a:r>
          </a:p>
          <a:p>
            <a:r>
              <a:rPr lang="en-US" sz="900" dirty="0">
                <a:latin typeface="Courier New" charset="0"/>
                <a:ea typeface="Courier New" charset="0"/>
                <a:cs typeface="Courier New" charset="0"/>
              </a:rPr>
              <a:t>Receiving objects: 100% (320/320), 3.27 </a:t>
            </a:r>
            <a:r>
              <a:rPr lang="en-US" sz="900" dirty="0" err="1">
                <a:latin typeface="Courier New" charset="0"/>
                <a:ea typeface="Courier New" charset="0"/>
                <a:cs typeface="Courier New" charset="0"/>
              </a:rPr>
              <a:t>MiB</a:t>
            </a:r>
            <a:r>
              <a:rPr lang="en-US" sz="900" dirty="0">
                <a:latin typeface="Courier New" charset="0"/>
                <a:ea typeface="Courier New" charset="0"/>
                <a:cs typeface="Courier New" charset="0"/>
              </a:rPr>
              <a:t> | 1.02 </a:t>
            </a:r>
            <a:r>
              <a:rPr lang="en-US" sz="900" dirty="0" err="1">
                <a:latin typeface="Courier New" charset="0"/>
                <a:ea typeface="Courier New" charset="0"/>
                <a:cs typeface="Courier New" charset="0"/>
              </a:rPr>
              <a:t>MiB</a:t>
            </a:r>
            <a:r>
              <a:rPr lang="en-US" sz="900" dirty="0">
                <a:latin typeface="Courier New" charset="0"/>
                <a:ea typeface="Courier New" charset="0"/>
                <a:cs typeface="Courier New" charset="0"/>
              </a:rPr>
              <a:t>/s, done.</a:t>
            </a:r>
          </a:p>
          <a:p>
            <a:r>
              <a:rPr lang="en-US" sz="900" dirty="0">
                <a:latin typeface="Courier New" charset="0"/>
                <a:ea typeface="Courier New" charset="0"/>
                <a:cs typeface="Courier New" charset="0"/>
              </a:rPr>
              <a:t>Resolving deltas: 100% (79/79), done.</a:t>
            </a:r>
          </a:p>
          <a:p>
            <a:endParaRPr lang="en-US" sz="900" dirty="0" smtClean="0">
              <a:latin typeface="Courier New" charset="0"/>
              <a:ea typeface="Courier New" charset="0"/>
              <a:cs typeface="Courier New" charset="0"/>
            </a:endParaRPr>
          </a:p>
          <a:p>
            <a:r>
              <a:rPr lang="en-US" sz="900" dirty="0" smtClean="0">
                <a:latin typeface="Courier New" charset="0"/>
                <a:ea typeface="Courier New" charset="0"/>
                <a:cs typeface="Courier New" charset="0"/>
              </a:rPr>
              <a:t>$ </a:t>
            </a:r>
            <a:r>
              <a:rPr lang="en-US" sz="900" dirty="0" err="1">
                <a:latin typeface="Courier New" charset="0"/>
                <a:ea typeface="Courier New" charset="0"/>
                <a:cs typeface="Courier New" charset="0"/>
              </a:rPr>
              <a:t>git</a:t>
            </a:r>
            <a:r>
              <a:rPr lang="en-US" sz="900" dirty="0">
                <a:latin typeface="Courier New" charset="0"/>
                <a:ea typeface="Courier New" charset="0"/>
                <a:cs typeface="Courier New" charset="0"/>
              </a:rPr>
              <a:t> branch images</a:t>
            </a:r>
          </a:p>
          <a:p>
            <a:endParaRPr lang="en-US" sz="900" dirty="0" smtClean="0">
              <a:latin typeface="Courier New" charset="0"/>
              <a:ea typeface="Courier New" charset="0"/>
              <a:cs typeface="Courier New" charset="0"/>
            </a:endParaRPr>
          </a:p>
          <a:p>
            <a:r>
              <a:rPr lang="en-US" sz="900" dirty="0" smtClean="0">
                <a:latin typeface="Courier New" charset="0"/>
                <a:ea typeface="Courier New" charset="0"/>
                <a:cs typeface="Courier New" charset="0"/>
              </a:rPr>
              <a:t>$ </a:t>
            </a:r>
            <a:r>
              <a:rPr lang="en-US" sz="900" dirty="0" err="1">
                <a:latin typeface="Courier New" charset="0"/>
                <a:ea typeface="Courier New" charset="0"/>
                <a:cs typeface="Courier New" charset="0"/>
              </a:rPr>
              <a:t>git</a:t>
            </a:r>
            <a:r>
              <a:rPr lang="en-US" sz="900" dirty="0">
                <a:latin typeface="Courier New" charset="0"/>
                <a:ea typeface="Courier New" charset="0"/>
                <a:cs typeface="Courier New" charset="0"/>
              </a:rPr>
              <a:t> checkout images</a:t>
            </a:r>
          </a:p>
          <a:p>
            <a:r>
              <a:rPr lang="en-US" sz="900" dirty="0">
                <a:latin typeface="Courier New" charset="0"/>
                <a:ea typeface="Courier New" charset="0"/>
                <a:cs typeface="Courier New" charset="0"/>
              </a:rPr>
              <a:t>Switched to branch 'images'</a:t>
            </a:r>
          </a:p>
          <a:p>
            <a:endParaRPr lang="en-US" sz="900" dirty="0" smtClean="0">
              <a:latin typeface="Courier New" charset="0"/>
              <a:ea typeface="Courier New" charset="0"/>
              <a:cs typeface="Courier New" charset="0"/>
            </a:endParaRPr>
          </a:p>
          <a:p>
            <a:r>
              <a:rPr lang="en-US" sz="900" dirty="0" smtClean="0">
                <a:latin typeface="Courier New" charset="0"/>
                <a:ea typeface="Courier New" charset="0"/>
                <a:cs typeface="Courier New" charset="0"/>
              </a:rPr>
              <a:t>$ </a:t>
            </a:r>
            <a:r>
              <a:rPr lang="en-US" sz="900" dirty="0" err="1">
                <a:latin typeface="Courier New" charset="0"/>
                <a:ea typeface="Courier New" charset="0"/>
                <a:cs typeface="Courier New" charset="0"/>
              </a:rPr>
              <a:t>git</a:t>
            </a:r>
            <a:r>
              <a:rPr lang="en-US" sz="900" dirty="0">
                <a:latin typeface="Courier New" charset="0"/>
                <a:ea typeface="Courier New" charset="0"/>
                <a:cs typeface="Courier New" charset="0"/>
              </a:rPr>
              <a:t> add </a:t>
            </a:r>
            <a:r>
              <a:rPr lang="en-US" sz="900" dirty="0" smtClean="0">
                <a:latin typeface="Courier New" charset="0"/>
                <a:ea typeface="Courier New" charset="0"/>
                <a:cs typeface="Courier New" charset="0"/>
              </a:rPr>
              <a:t>*</a:t>
            </a:r>
          </a:p>
          <a:p>
            <a:endParaRPr lang="en-US" sz="900" dirty="0">
              <a:latin typeface="Courier New" charset="0"/>
              <a:ea typeface="Courier New" charset="0"/>
              <a:cs typeface="Courier New" charset="0"/>
            </a:endParaRPr>
          </a:p>
          <a:p>
            <a:r>
              <a:rPr lang="en-US" sz="900" dirty="0" smtClean="0">
                <a:latin typeface="Courier New" charset="0"/>
                <a:ea typeface="Courier New" charset="0"/>
                <a:cs typeface="Courier New" charset="0"/>
              </a:rPr>
              <a:t>$ </a:t>
            </a:r>
            <a:r>
              <a:rPr lang="en-US" sz="900" b="1" dirty="0" err="1">
                <a:latin typeface="Courier New" charset="0"/>
                <a:ea typeface="Courier New" charset="0"/>
                <a:cs typeface="Courier New" charset="0"/>
              </a:rPr>
              <a:t>git</a:t>
            </a:r>
            <a:r>
              <a:rPr lang="en-US" sz="900" b="1" dirty="0">
                <a:latin typeface="Courier New" charset="0"/>
                <a:ea typeface="Courier New" charset="0"/>
                <a:cs typeface="Courier New" charset="0"/>
              </a:rPr>
              <a:t> commit -m "making stuff up"</a:t>
            </a:r>
          </a:p>
          <a:p>
            <a:endParaRPr lang="en-US" sz="900" dirty="0">
              <a:latin typeface="Courier New" charset="0"/>
              <a:ea typeface="Courier New" charset="0"/>
              <a:cs typeface="Courier New" charset="0"/>
            </a:endParaRPr>
          </a:p>
        </p:txBody>
      </p:sp>
    </p:spTree>
    <p:extLst>
      <p:ext uri="{BB962C8B-B14F-4D97-AF65-F5344CB8AC3E}">
        <p14:creationId xmlns:p14="http://schemas.microsoft.com/office/powerpoint/2010/main" val="40965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6" presetClass="emph" presetSubtype="0" fill="hold" nodeType="withEffect">
                                  <p:stCondLst>
                                    <p:cond delay="0"/>
                                  </p:stCondLst>
                                  <p:childTnLst>
                                    <p:animScale>
                                      <p:cBhvr>
                                        <p:cTn id="16" dur="500" fill="hold"/>
                                        <p:tgtEl>
                                          <p:spTgt spid="3"/>
                                        </p:tgtEl>
                                      </p:cBhvr>
                                      <p:by x="20000" y="20000"/>
                                    </p:animScale>
                                  </p:childTnLst>
                                </p:cTn>
                              </p:par>
                              <p:par>
                                <p:cTn id="17" presetID="0" presetClass="path" presetSubtype="0" accel="50000" decel="50000" fill="hold" nodeType="withEffect">
                                  <p:stCondLst>
                                    <p:cond delay="0"/>
                                  </p:stCondLst>
                                  <p:childTnLst>
                                    <p:animMotion origin="layout" path="M 0.08139 -0.0493 L -0.23697 -0.28125 " pathEditMode="relative" rAng="0" ptsTypes="AA">
                                      <p:cBhvr>
                                        <p:cTn id="18" dur="500" fill="hold"/>
                                        <p:tgtEl>
                                          <p:spTgt spid="3"/>
                                        </p:tgtEl>
                                        <p:attrNameLst>
                                          <p:attrName>ppt_x</p:attrName>
                                          <p:attrName>ppt_y</p:attrName>
                                        </p:attrNameLst>
                                      </p:cBhvr>
                                      <p:rCtr x="-15924" y="-11597"/>
                                    </p:animMotion>
                                  </p:childTnLst>
                                </p:cTn>
                              </p:par>
                            </p:childTnLst>
                          </p:cTn>
                        </p:par>
                        <p:par>
                          <p:cTn id="19" fill="hold">
                            <p:stCondLst>
                              <p:cond delay="500"/>
                            </p:stCondLst>
                            <p:childTnLst>
                              <p:par>
                                <p:cTn id="20" presetID="1" presetClass="entr" presetSubtype="0" fill="hold" nodeType="afterEffect">
                                  <p:stCondLst>
                                    <p:cond delay="50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childTnLst>
                                </p:cTn>
                              </p:par>
                              <p:par>
                                <p:cTn id="26" presetID="6" presetClass="emph" presetSubtype="0" fill="hold" nodeType="withEffect">
                                  <p:stCondLst>
                                    <p:cond delay="0"/>
                                  </p:stCondLst>
                                  <p:childTnLst>
                                    <p:animScale>
                                      <p:cBhvr>
                                        <p:cTn id="27" dur="500" fill="hold"/>
                                        <p:tgtEl>
                                          <p:spTgt spid="4"/>
                                        </p:tgtEl>
                                      </p:cBhvr>
                                      <p:by x="25000" y="25000"/>
                                    </p:animScale>
                                  </p:childTnLst>
                                </p:cTn>
                              </p:par>
                              <p:par>
                                <p:cTn id="28" presetID="0" presetClass="path" presetSubtype="0" accel="50000" decel="50000" fill="hold" nodeType="withEffect">
                                  <p:stCondLst>
                                    <p:cond delay="0"/>
                                  </p:stCondLst>
                                  <p:childTnLst>
                                    <p:animMotion origin="layout" path="M 0.00208 -0.05602 L -0.31615 -0.17986 " pathEditMode="relative" rAng="0" ptsTypes="AA">
                                      <p:cBhvr>
                                        <p:cTn id="29" dur="500" fill="hold"/>
                                        <p:tgtEl>
                                          <p:spTgt spid="4"/>
                                        </p:tgtEl>
                                        <p:attrNameLst>
                                          <p:attrName>ppt_x</p:attrName>
                                          <p:attrName>ppt_y</p:attrName>
                                        </p:attrNameLst>
                                      </p:cBhvr>
                                      <p:rCtr x="-15911" y="-6204"/>
                                    </p:animMotion>
                                  </p:childTnLst>
                                </p:cTn>
                              </p:par>
                            </p:childTnLst>
                          </p:cTn>
                        </p:par>
                        <p:par>
                          <p:cTn id="30" fill="hold">
                            <p:stCondLst>
                              <p:cond delay="500"/>
                            </p:stCondLst>
                            <p:childTnLst>
                              <p:par>
                                <p:cTn id="31" presetID="1" presetClass="entr" presetSubtype="0" fill="hold" nodeType="afterEffect">
                                  <p:stCondLst>
                                    <p:cond delay="50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childTnLst>
                                </p:cTn>
                              </p:par>
                              <p:par>
                                <p:cTn id="37" presetID="6" presetClass="emph" presetSubtype="0" fill="hold" nodeType="withEffect">
                                  <p:stCondLst>
                                    <p:cond delay="0"/>
                                  </p:stCondLst>
                                  <p:childTnLst>
                                    <p:animScale>
                                      <p:cBhvr>
                                        <p:cTn id="38" dur="500" fill="hold"/>
                                        <p:tgtEl>
                                          <p:spTgt spid="6"/>
                                        </p:tgtEl>
                                      </p:cBhvr>
                                      <p:by x="20000" y="20000"/>
                                    </p:animScale>
                                  </p:childTnLst>
                                </p:cTn>
                              </p:par>
                              <p:par>
                                <p:cTn id="39" presetID="0" presetClass="path" presetSubtype="0" accel="50000" decel="50000" fill="hold" nodeType="withEffect">
                                  <p:stCondLst>
                                    <p:cond delay="0"/>
                                  </p:stCondLst>
                                  <p:childTnLst>
                                    <p:animMotion origin="layout" path="M -0.05364 -0.02477 L -0.37799 -0.04653 " pathEditMode="relative" rAng="0" ptsTypes="AA">
                                      <p:cBhvr>
                                        <p:cTn id="40" dur="500" fill="hold"/>
                                        <p:tgtEl>
                                          <p:spTgt spid="6"/>
                                        </p:tgtEl>
                                        <p:attrNameLst>
                                          <p:attrName>ppt_x</p:attrName>
                                          <p:attrName>ppt_y</p:attrName>
                                        </p:attrNameLst>
                                      </p:cBhvr>
                                      <p:rCtr x="-16224" y="-1088"/>
                                    </p:animMotion>
                                  </p:childTnLst>
                                </p:cTn>
                              </p:par>
                            </p:childTnLst>
                          </p:cTn>
                        </p:par>
                        <p:par>
                          <p:cTn id="41" fill="hold">
                            <p:stCondLst>
                              <p:cond delay="500"/>
                            </p:stCondLst>
                            <p:childTnLst>
                              <p:par>
                                <p:cTn id="42" presetID="1" presetClass="entr" presetSubtype="0" fill="hold" nodeType="afterEffect">
                                  <p:stCondLst>
                                    <p:cond delay="50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
                                            <p:txEl>
                                              <p:pRg st="5" end="5"/>
                                            </p:txEl>
                                          </p:spTgt>
                                        </p:tgtEl>
                                        <p:attrNameLst>
                                          <p:attrName>style.visibility</p:attrName>
                                        </p:attrNameLst>
                                      </p:cBhvr>
                                      <p:to>
                                        <p:strVal val="visible"/>
                                      </p:to>
                                    </p:set>
                                  </p:childTnLst>
                                </p:cTn>
                              </p:par>
                              <p:par>
                                <p:cTn id="48" presetID="6" presetClass="emph" presetSubtype="0" fill="hold" nodeType="withEffect">
                                  <p:stCondLst>
                                    <p:cond delay="0"/>
                                  </p:stCondLst>
                                  <p:childTnLst>
                                    <p:animScale>
                                      <p:cBhvr>
                                        <p:cTn id="49" dur="500" fill="hold"/>
                                        <p:tgtEl>
                                          <p:spTgt spid="5"/>
                                        </p:tgtEl>
                                      </p:cBhvr>
                                      <p:by x="25000" y="25000"/>
                                    </p:animScale>
                                  </p:childTnLst>
                                </p:cTn>
                              </p:par>
                              <p:par>
                                <p:cTn id="50" presetID="0" presetClass="path" presetSubtype="0" accel="50000" decel="50000" fill="hold" nodeType="withEffect">
                                  <p:stCondLst>
                                    <p:cond delay="0"/>
                                  </p:stCondLst>
                                  <p:childTnLst>
                                    <p:animMotion origin="layout" path="M -0.00729 0.05602 L -0.32357 0.13218 " pathEditMode="relative" rAng="0" ptsTypes="AA">
                                      <p:cBhvr>
                                        <p:cTn id="51" dur="500" fill="hold"/>
                                        <p:tgtEl>
                                          <p:spTgt spid="5"/>
                                        </p:tgtEl>
                                        <p:attrNameLst>
                                          <p:attrName>ppt_x</p:attrName>
                                          <p:attrName>ppt_y</p:attrName>
                                        </p:attrNameLst>
                                      </p:cBhvr>
                                      <p:rCtr x="-15820" y="3796"/>
                                    </p:animMotion>
                                  </p:childTnLst>
                                </p:cTn>
                              </p:par>
                            </p:childTnLst>
                          </p:cTn>
                        </p:par>
                        <p:par>
                          <p:cTn id="52" fill="hold">
                            <p:stCondLst>
                              <p:cond delay="500"/>
                            </p:stCondLst>
                            <p:childTnLst>
                              <p:par>
                                <p:cTn id="53" presetID="1" presetClass="entr" presetSubtype="0" fill="hold" nodeType="afterEffect">
                                  <p:stCondLst>
                                    <p:cond delay="50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6" presetClass="emph" presetSubtype="0" fill="hold" nodeType="clickEffect">
                                  <p:stCondLst>
                                    <p:cond delay="0"/>
                                  </p:stCondLst>
                                  <p:childTnLst>
                                    <p:animScale>
                                      <p:cBhvr>
                                        <p:cTn id="58" dur="500" fill="hold"/>
                                        <p:tgtEl>
                                          <p:spTgt spid="13"/>
                                        </p:tgtEl>
                                      </p:cBhvr>
                                      <p:by x="25000" y="25000"/>
                                    </p:animScale>
                                  </p:childTnLst>
                                </p:cTn>
                              </p:par>
                              <p:par>
                                <p:cTn id="59" presetID="0" presetClass="path" presetSubtype="0" accel="50000" decel="50000" fill="hold" nodeType="withEffect">
                                  <p:stCondLst>
                                    <p:cond delay="0"/>
                                  </p:stCondLst>
                                  <p:childTnLst>
                                    <p:animMotion origin="layout" path="M -0.06927 0.06898 L -0.37305 0.31458 " pathEditMode="relative" rAng="0" ptsTypes="AA">
                                      <p:cBhvr>
                                        <p:cTn id="60" dur="500" fill="hold"/>
                                        <p:tgtEl>
                                          <p:spTgt spid="13"/>
                                        </p:tgtEl>
                                        <p:attrNameLst>
                                          <p:attrName>ppt_x</p:attrName>
                                          <p:attrName>ppt_y</p:attrName>
                                        </p:attrNameLst>
                                      </p:cBhvr>
                                      <p:rCtr x="-15195" y="12269"/>
                                    </p:animMotion>
                                  </p:childTnLst>
                                </p:cTn>
                              </p:par>
                            </p:childTnLst>
                          </p:cTn>
                        </p:par>
                        <p:par>
                          <p:cTn id="61" fill="hold">
                            <p:stCondLst>
                              <p:cond delay="500"/>
                            </p:stCondLst>
                            <p:childTnLst>
                              <p:par>
                                <p:cTn id="62" presetID="1" presetClass="entr" presetSubtype="0" fill="hold" nodeType="afterEffect">
                                  <p:stCondLst>
                                    <p:cond delay="500"/>
                                  </p:stCondLst>
                                  <p:childTnLst>
                                    <p:set>
                                      <p:cBhvr>
                                        <p:cTn id="63" dur="1" fill="hold">
                                          <p:stCondLst>
                                            <p:cond delay="0"/>
                                          </p:stCondLst>
                                        </p:cTn>
                                        <p:tgtEl>
                                          <p:spTgt spid="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6" presetClass="emph" presetSubtype="0" fill="hold" nodeType="clickEffect">
                                  <p:stCondLst>
                                    <p:cond delay="0"/>
                                  </p:stCondLst>
                                  <p:childTnLst>
                                    <p:animScale>
                                      <p:cBhvr>
                                        <p:cTn id="67" dur="500" fill="hold"/>
                                        <p:tgtEl>
                                          <p:spTgt spid="8"/>
                                        </p:tgtEl>
                                      </p:cBhvr>
                                      <p:by x="25000" y="25000"/>
                                    </p:animScale>
                                  </p:childTnLst>
                                </p:cTn>
                              </p:par>
                              <p:par>
                                <p:cTn id="68" presetID="0" presetClass="path" presetSubtype="0" accel="50000" decel="50000" fill="hold" nodeType="withEffect">
                                  <p:stCondLst>
                                    <p:cond delay="0"/>
                                  </p:stCondLst>
                                  <p:childTnLst>
                                    <p:animMotion origin="layout" path="M -0.01367 0.0044 L -0.25429 0.27569 " pathEditMode="relative" rAng="0" ptsTypes="AA">
                                      <p:cBhvr>
                                        <p:cTn id="69" dur="500" fill="hold"/>
                                        <p:tgtEl>
                                          <p:spTgt spid="8"/>
                                        </p:tgtEl>
                                        <p:attrNameLst>
                                          <p:attrName>ppt_x</p:attrName>
                                          <p:attrName>ppt_y</p:attrName>
                                        </p:attrNameLst>
                                      </p:cBhvr>
                                      <p:rCtr x="-12031" y="13565"/>
                                    </p:animMotion>
                                  </p:childTnLst>
                                </p:cTn>
                              </p:par>
                            </p:childTnLst>
                          </p:cTn>
                        </p:par>
                        <p:par>
                          <p:cTn id="70" fill="hold">
                            <p:stCondLst>
                              <p:cond delay="500"/>
                            </p:stCondLst>
                            <p:childTnLst>
                              <p:par>
                                <p:cTn id="71" presetID="1" presetClass="entr" presetSubtype="0" fill="hold" nodeType="afterEffect">
                                  <p:stCondLst>
                                    <p:cond delay="50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
                                            <p:txEl>
                                              <p:pRg st="6" end="6"/>
                                            </p:txEl>
                                          </p:spTgt>
                                        </p:tgtEl>
                                        <p:attrNameLst>
                                          <p:attrName>style.visibility</p:attrName>
                                        </p:attrNameLst>
                                      </p:cBhvr>
                                      <p:to>
                                        <p:strVal val="visible"/>
                                      </p:to>
                                    </p:set>
                                  </p:childTnLst>
                                </p:cTn>
                              </p:par>
                              <p:par>
                                <p:cTn id="77" presetID="6" presetClass="emph" presetSubtype="0" fill="hold" nodeType="withEffect">
                                  <p:stCondLst>
                                    <p:cond delay="0"/>
                                  </p:stCondLst>
                                  <p:childTnLst>
                                    <p:animScale>
                                      <p:cBhvr>
                                        <p:cTn id="78" dur="500" fill="hold"/>
                                        <p:tgtEl>
                                          <p:spTgt spid="9"/>
                                        </p:tgtEl>
                                      </p:cBhvr>
                                      <p:by x="25000" y="25000"/>
                                    </p:animScale>
                                  </p:childTnLst>
                                </p:cTn>
                              </p:par>
                              <p:par>
                                <p:cTn id="79" presetID="0" presetClass="path" presetSubtype="0" accel="50000" decel="50000" fill="hold" nodeType="withEffect">
                                  <p:stCondLst>
                                    <p:cond delay="0"/>
                                  </p:stCondLst>
                                  <p:childTnLst>
                                    <p:animMotion origin="layout" path="M -1.45833E-6 -2.59259E-6 L -0.10208 0.30278 " pathEditMode="relative" rAng="0" ptsTypes="AA">
                                      <p:cBhvr>
                                        <p:cTn id="80" dur="500" fill="hold"/>
                                        <p:tgtEl>
                                          <p:spTgt spid="9"/>
                                        </p:tgtEl>
                                        <p:attrNameLst>
                                          <p:attrName>ppt_x</p:attrName>
                                          <p:attrName>ppt_y</p:attrName>
                                        </p:attrNameLst>
                                      </p:cBhvr>
                                      <p:rCtr x="-5104" y="15139"/>
                                    </p:animMotion>
                                  </p:childTnLst>
                                </p:cTn>
                              </p:par>
                            </p:childTnLst>
                          </p:cTn>
                        </p:par>
                        <p:par>
                          <p:cTn id="81" fill="hold">
                            <p:stCondLst>
                              <p:cond delay="500"/>
                            </p:stCondLst>
                            <p:childTnLst>
                              <p:par>
                                <p:cTn id="82" presetID="1" presetClass="entr" presetSubtype="0" fill="hold" nodeType="afterEffect">
                                  <p:stCondLst>
                                    <p:cond delay="500"/>
                                  </p:stCondLst>
                                  <p:childTnLst>
                                    <p:set>
                                      <p:cBhvr>
                                        <p:cTn id="83" dur="1" fill="hold">
                                          <p:stCondLst>
                                            <p:cond delay="0"/>
                                          </p:stCondLst>
                                        </p:cTn>
                                        <p:tgtEl>
                                          <p:spTgt spid="11"/>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6" presetClass="emph" presetSubtype="0" fill="hold" nodeType="clickEffect">
                                  <p:stCondLst>
                                    <p:cond delay="0"/>
                                  </p:stCondLst>
                                  <p:childTnLst>
                                    <p:animScale>
                                      <p:cBhvr>
                                        <p:cTn id="87" dur="500" fill="hold"/>
                                        <p:tgtEl>
                                          <p:spTgt spid="11"/>
                                        </p:tgtEl>
                                      </p:cBhvr>
                                      <p:by x="25000" y="25000"/>
                                    </p:animScale>
                                  </p:childTnLst>
                                </p:cTn>
                              </p:par>
                              <p:par>
                                <p:cTn id="88" presetID="0" presetClass="path" presetSubtype="0" accel="50000" decel="50000" fill="hold" nodeType="withEffect">
                                  <p:stCondLst>
                                    <p:cond delay="0"/>
                                  </p:stCondLst>
                                  <p:childTnLst>
                                    <p:animMotion origin="layout" path="M -0.00704 -0.03565 L 0.01862 0.24375 " pathEditMode="relative" ptsTypes="AA">
                                      <p:cBhvr>
                                        <p:cTn id="89" dur="500" fill="hold"/>
                                        <p:tgtEl>
                                          <p:spTgt spid="11"/>
                                        </p:tgtEl>
                                        <p:attrNameLst>
                                          <p:attrName>ppt_x</p:attrName>
                                          <p:attrName>ppt_y</p:attrName>
                                        </p:attrNameLst>
                                      </p:cBhvr>
                                    </p:animMotion>
                                  </p:childTnLst>
                                </p:cTn>
                              </p:par>
                            </p:childTnLst>
                          </p:cTn>
                        </p:par>
                        <p:par>
                          <p:cTn id="90" fill="hold">
                            <p:stCondLst>
                              <p:cond delay="500"/>
                            </p:stCondLst>
                            <p:childTnLst>
                              <p:par>
                                <p:cTn id="91" presetID="1" presetClass="entr" presetSubtype="0" fill="hold" nodeType="afterEffect">
                                  <p:stCondLst>
                                    <p:cond delay="250"/>
                                  </p:stCondLst>
                                  <p:childTnLst>
                                    <p:set>
                                      <p:cBhvr>
                                        <p:cTn id="92" dur="1" fill="hold">
                                          <p:stCondLst>
                                            <p:cond delay="0"/>
                                          </p:stCondLst>
                                        </p:cTn>
                                        <p:tgtEl>
                                          <p:spTgt spid="16"/>
                                        </p:tgtEl>
                                        <p:attrNameLst>
                                          <p:attrName>style.visibility</p:attrName>
                                        </p:attrNameLst>
                                      </p:cBhvr>
                                      <p:to>
                                        <p:strVal val="visible"/>
                                      </p:to>
                                    </p:set>
                                  </p:childTnLst>
                                </p:cTn>
                              </p:par>
                            </p:childTnLst>
                          </p:cTn>
                        </p:par>
                        <p:par>
                          <p:cTn id="93" fill="hold">
                            <p:stCondLst>
                              <p:cond delay="750"/>
                            </p:stCondLst>
                            <p:childTnLst>
                              <p:par>
                                <p:cTn id="94" presetID="22" presetClass="entr" presetSubtype="8" fill="hold" nodeType="after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wipe(left)">
                                      <p:cBhvr>
                                        <p:cTn id="96" dur="500"/>
                                        <p:tgtEl>
                                          <p:spTgt spid="18"/>
                                        </p:tgtEl>
                                      </p:cBhvr>
                                    </p:animEffect>
                                  </p:childTnLst>
                                </p:cTn>
                              </p:par>
                            </p:childTnLst>
                          </p:cTn>
                        </p:par>
                        <p:par>
                          <p:cTn id="97" fill="hold">
                            <p:stCondLst>
                              <p:cond delay="1250"/>
                            </p:stCondLst>
                            <p:childTnLst>
                              <p:par>
                                <p:cTn id="98" presetID="22" presetClass="entr" presetSubtype="8" fill="hold" nodeType="after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wipe(left)">
                                      <p:cBhvr>
                                        <p:cTn id="100" dur="500"/>
                                        <p:tgtEl>
                                          <p:spTgt spid="20"/>
                                        </p:tgtEl>
                                      </p:cBhvr>
                                    </p:animEffect>
                                  </p:childTnLst>
                                </p:cTn>
                              </p:par>
                            </p:childTnLst>
                          </p:cTn>
                        </p:par>
                        <p:par>
                          <p:cTn id="101" fill="hold">
                            <p:stCondLst>
                              <p:cond delay="1750"/>
                            </p:stCondLst>
                            <p:childTnLst>
                              <p:par>
                                <p:cTn id="102" presetID="22" presetClass="entr" presetSubtype="8" fill="hold" nodeType="after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wipe(left)">
                                      <p:cBhvr>
                                        <p:cTn id="104" dur="500"/>
                                        <p:tgtEl>
                                          <p:spTgt spid="23"/>
                                        </p:tgtEl>
                                      </p:cBhvr>
                                    </p:animEffect>
                                  </p:childTnLst>
                                </p:cTn>
                              </p:par>
                              <p:par>
                                <p:cTn id="105" presetID="22" presetClass="entr" presetSubtype="8" fill="hold" nodeType="with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wipe(left)">
                                      <p:cBhvr>
                                        <p:cTn id="107" dur="500"/>
                                        <p:tgtEl>
                                          <p:spTgt spid="27"/>
                                        </p:tgtEl>
                                      </p:cBhvr>
                                    </p:animEffect>
                                  </p:childTnLst>
                                </p:cTn>
                              </p:par>
                              <p:par>
                                <p:cTn id="108" presetID="22" presetClass="entr" presetSubtype="8" fill="hold" nodeType="with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wipe(left)">
                                      <p:cBhvr>
                                        <p:cTn id="110" dur="500"/>
                                        <p:tgtEl>
                                          <p:spTgt spid="29"/>
                                        </p:tgtEl>
                                      </p:cBhvr>
                                    </p:animEffect>
                                  </p:childTnLst>
                                </p:cTn>
                              </p:par>
                              <p:par>
                                <p:cTn id="111" presetID="22" presetClass="entr" presetSubtype="4" fill="hold" nodeType="withEffect">
                                  <p:stCondLst>
                                    <p:cond delay="0"/>
                                  </p:stCondLst>
                                  <p:childTnLst>
                                    <p:set>
                                      <p:cBhvr>
                                        <p:cTn id="112" dur="1" fill="hold">
                                          <p:stCondLst>
                                            <p:cond delay="0"/>
                                          </p:stCondLst>
                                        </p:cTn>
                                        <p:tgtEl>
                                          <p:spTgt spid="31"/>
                                        </p:tgtEl>
                                        <p:attrNameLst>
                                          <p:attrName>style.visibility</p:attrName>
                                        </p:attrNameLst>
                                      </p:cBhvr>
                                      <p:to>
                                        <p:strVal val="visible"/>
                                      </p:to>
                                    </p:set>
                                    <p:animEffect transition="in" filter="wipe(down)">
                                      <p:cBhvr>
                                        <p:cTn id="113" dur="500"/>
                                        <p:tgtEl>
                                          <p:spTgt spid="31"/>
                                        </p:tgtEl>
                                      </p:cBhvr>
                                    </p:animEffect>
                                  </p:childTnLst>
                                </p:cTn>
                              </p:par>
                              <p:par>
                                <p:cTn id="114" presetID="22" presetClass="entr" presetSubtype="4" fill="hold" nodeType="with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wipe(down)">
                                      <p:cBhvr>
                                        <p:cTn id="116" dur="500"/>
                                        <p:tgtEl>
                                          <p:spTgt spid="33"/>
                                        </p:tgtEl>
                                      </p:cBhvr>
                                    </p:animEffect>
                                  </p:childTnLst>
                                </p:cTn>
                              </p:par>
                              <p:par>
                                <p:cTn id="117" presetID="22" presetClass="entr" presetSubtype="4" fill="hold" nodeType="with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wipe(down)">
                                      <p:cBhvr>
                                        <p:cTn id="1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5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0" y="-1"/>
            <a:ext cx="12192476" cy="6858001"/>
          </a:xfrm>
        </p:spPr>
      </p:pic>
      <p:sp>
        <p:nvSpPr>
          <p:cNvPr id="3" name="Title 11"/>
          <p:cNvSpPr txBox="1">
            <a:spLocks/>
          </p:cNvSpPr>
          <p:nvPr/>
        </p:nvSpPr>
        <p:spPr>
          <a:xfrm>
            <a:off x="5813659" y="1703672"/>
            <a:ext cx="5995990" cy="519764"/>
          </a:xfrm>
          <a:prstGeom prst="rect">
            <a:avLst/>
          </a:prstGeom>
        </p:spPr>
        <p:txBody>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2400" dirty="0" smtClean="0"/>
              <a:t>Visualize, Correlate, Search </a:t>
            </a:r>
            <a:r>
              <a:rPr lang="en-US" sz="2400" smtClean="0"/>
              <a:t>&amp; Discover</a:t>
            </a:r>
            <a:endParaRPr lang="en-US" sz="2400" dirty="0"/>
          </a:p>
        </p:txBody>
      </p:sp>
    </p:spTree>
    <p:extLst>
      <p:ext uri="{BB962C8B-B14F-4D97-AF65-F5344CB8AC3E}">
        <p14:creationId xmlns:p14="http://schemas.microsoft.com/office/powerpoint/2010/main" val="74259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83385" y="956214"/>
            <a:ext cx="5810462" cy="5677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itle 11"/>
          <p:cNvSpPr>
            <a:spLocks noGrp="1"/>
          </p:cNvSpPr>
          <p:nvPr>
            <p:ph type="title"/>
          </p:nvPr>
        </p:nvSpPr>
        <p:spPr/>
        <p:txBody>
          <a:bodyPr/>
          <a:lstStyle/>
          <a:p>
            <a:r>
              <a:rPr lang="en-US"/>
              <a:t>Bringing It Together for Business &amp; Users</a:t>
            </a:r>
          </a:p>
        </p:txBody>
      </p:sp>
      <p:pic>
        <p:nvPicPr>
          <p:cNvPr id="2" name="Picture 1"/>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667327" y="951452"/>
            <a:ext cx="5069421" cy="5743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780178" y="956214"/>
            <a:ext cx="5062195" cy="57388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300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8</a:t>
            </a:r>
            <a:r>
              <a:rPr lang="en-US" dirty="0" smtClean="0"/>
              <a:t>: </a:t>
            </a:r>
            <a:r>
              <a:rPr lang="en-US" dirty="0"/>
              <a:t>Take away from workshop</a:t>
            </a:r>
          </a:p>
        </p:txBody>
      </p:sp>
      <p:sp>
        <p:nvSpPr>
          <p:cNvPr id="3" name="Content Placeholder 2"/>
          <p:cNvSpPr>
            <a:spLocks noGrp="1"/>
          </p:cNvSpPr>
          <p:nvPr>
            <p:ph idx="4294967295"/>
          </p:nvPr>
        </p:nvSpPr>
        <p:spPr>
          <a:xfrm>
            <a:off x="838200" y="1825625"/>
            <a:ext cx="10515600" cy="4351338"/>
          </a:xfrm>
          <a:prstGeom prst="rect">
            <a:avLst/>
          </a:prstGeom>
        </p:spPr>
        <p:txBody>
          <a:bodyPr vert="horz" lIns="91440" tIns="45720" rIns="91440" bIns="45720" rtlCol="0" anchor="t">
            <a:noAutofit/>
          </a:bodyPr>
          <a:lstStyle/>
          <a:p>
            <a:r>
              <a:rPr lang="en-US" sz="2800" dirty="0"/>
              <a:t>Feedback from this session</a:t>
            </a:r>
          </a:p>
          <a:p>
            <a:pPr lvl="1"/>
            <a:r>
              <a:rPr lang="en-US" sz="2800" dirty="0" err="1"/>
              <a:t>Goto</a:t>
            </a:r>
            <a:r>
              <a:rPr lang="en-US" sz="2800" dirty="0"/>
              <a:t> </a:t>
            </a:r>
            <a:r>
              <a:rPr lang="en-US" sz="2800" dirty="0">
                <a:solidFill>
                  <a:schemeClr val="tx1"/>
                </a:solidFill>
              </a:rPr>
              <a:t>https://</a:t>
            </a:r>
            <a:r>
              <a:rPr lang="en-US" sz="2800" dirty="0" err="1">
                <a:solidFill>
                  <a:schemeClr val="tx1"/>
                </a:solidFill>
              </a:rPr>
              <a:t>www.surveymonkey.com</a:t>
            </a:r>
            <a:r>
              <a:rPr lang="en-US" sz="2800" dirty="0">
                <a:solidFill>
                  <a:schemeClr val="tx1"/>
                </a:solidFill>
              </a:rPr>
              <a:t>/r/35LZ785</a:t>
            </a:r>
          </a:p>
          <a:p>
            <a:pPr lvl="1"/>
            <a:r>
              <a:rPr lang="en-US" sz="2800" dirty="0"/>
              <a:t>Please provide honest comments</a:t>
            </a:r>
          </a:p>
          <a:p>
            <a:r>
              <a:rPr lang="en-US" sz="2800" dirty="0"/>
              <a:t>Thank you for taking this DevOps journey with us. If you have any questions please feel free to contact </a:t>
            </a:r>
            <a:r>
              <a:rPr lang="en-US" sz="2800" dirty="0" smtClean="0"/>
              <a:t>us or </a:t>
            </a:r>
            <a:r>
              <a:rPr lang="en-US" sz="2800" dirty="0"/>
              <a:t>contact your local sales team</a:t>
            </a:r>
          </a:p>
        </p:txBody>
      </p:sp>
    </p:spTree>
    <p:extLst>
      <p:ext uri="{BB962C8B-B14F-4D97-AF65-F5344CB8AC3E}">
        <p14:creationId xmlns:p14="http://schemas.microsoft.com/office/powerpoint/2010/main" val="61556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44833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Buttercup Go!</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13034" y="1300974"/>
            <a:ext cx="3669753" cy="4834633"/>
          </a:xfrm>
          <a:prstGeom prst="rect">
            <a:avLst/>
          </a:prstGeom>
        </p:spPr>
      </p:pic>
      <p:sp>
        <p:nvSpPr>
          <p:cNvPr id="6" name="TextBox 5"/>
          <p:cNvSpPr txBox="1"/>
          <p:nvPr/>
        </p:nvSpPr>
        <p:spPr>
          <a:xfrm>
            <a:off x="1458951" y="2668774"/>
            <a:ext cx="4328429" cy="3046988"/>
          </a:xfrm>
          <a:prstGeom prst="rect">
            <a:avLst/>
          </a:prstGeom>
          <a:noFill/>
        </p:spPr>
        <p:txBody>
          <a:bodyPr wrap="none" rtlCol="0" anchor="t">
            <a:spAutoFit/>
          </a:bodyPr>
          <a:lstStyle/>
          <a:p>
            <a:r>
              <a:rPr lang="en-US" sz="3200" dirty="0"/>
              <a:t>Give it a try!</a:t>
            </a:r>
          </a:p>
          <a:p>
            <a:endParaRPr lang="en-US" sz="3200" dirty="0"/>
          </a:p>
          <a:p>
            <a:r>
              <a:rPr lang="en-US" sz="3200" dirty="0">
                <a:hlinkClick r:id="rId4"/>
              </a:rPr>
              <a:t>https://buttercup.rocks/</a:t>
            </a:r>
            <a:endParaRPr lang="en-US" sz="3200" dirty="0"/>
          </a:p>
          <a:p>
            <a:endParaRPr lang="en-US" sz="3200" dirty="0"/>
          </a:p>
          <a:p>
            <a:endParaRPr lang="en-US" sz="3200" dirty="0"/>
          </a:p>
          <a:p>
            <a:r>
              <a:rPr lang="en-US" sz="2400" dirty="0">
                <a:hlinkClick r:id="rId5"/>
              </a:rPr>
              <a:t>How did you do?</a:t>
            </a:r>
            <a:r>
              <a:rPr lang="en-US" sz="2400" dirty="0"/>
              <a:t> </a:t>
            </a:r>
            <a:r>
              <a:rPr lang="en-US" sz="3200" dirty="0"/>
              <a:t> </a:t>
            </a:r>
          </a:p>
        </p:txBody>
      </p:sp>
    </p:spTree>
    <p:extLst>
      <p:ext uri="{BB962C8B-B14F-4D97-AF65-F5344CB8AC3E}">
        <p14:creationId xmlns:p14="http://schemas.microsoft.com/office/powerpoint/2010/main" val="12451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7590" y="1453361"/>
            <a:ext cx="9054177" cy="2873153"/>
          </a:xfrm>
        </p:spPr>
        <p:txBody>
          <a:bodyPr/>
          <a:lstStyle/>
          <a:p>
            <a:r>
              <a:rPr lang="en-US" sz="4800"/>
              <a:t>Modern Architecture</a:t>
            </a:r>
            <a:endParaRPr lang="en-US" sz="3600" b="1" cap="all">
              <a:solidFill>
                <a:srgbClr val="FFFFFF"/>
              </a:solidFill>
              <a:latin typeface="+mn-lt"/>
              <a:ea typeface="+mn-ea"/>
              <a:cs typeface="+mn-cs"/>
            </a:endParaRPr>
          </a:p>
        </p:txBody>
      </p:sp>
      <p:sp>
        <p:nvSpPr>
          <p:cNvPr id="2" name="Text Placeholder 1"/>
          <p:cNvSpPr>
            <a:spLocks noGrp="1"/>
          </p:cNvSpPr>
          <p:nvPr>
            <p:ph type="body" sz="quarter" idx="14"/>
          </p:nvPr>
        </p:nvSpPr>
        <p:spPr/>
        <p:txBody>
          <a:bodyPr/>
          <a:lstStyle/>
          <a:p>
            <a:r>
              <a:rPr lang="en-US"/>
              <a:t>The Technology behind the application</a:t>
            </a:r>
          </a:p>
        </p:txBody>
      </p:sp>
    </p:spTree>
    <p:extLst>
      <p:ext uri="{BB962C8B-B14F-4D97-AF65-F5344CB8AC3E}">
        <p14:creationId xmlns:p14="http://schemas.microsoft.com/office/powerpoint/2010/main" val="199427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19" y="361950"/>
            <a:ext cx="12197318" cy="604007"/>
          </a:xfrm>
        </p:spPr>
        <p:txBody>
          <a:bodyPr/>
          <a:lstStyle/>
          <a:p>
            <a:r>
              <a:rPr lang="en-US"/>
              <a:t>Buttercup Go Technology Layout</a:t>
            </a:r>
          </a:p>
        </p:txBody>
      </p:sp>
      <p:sp>
        <p:nvSpPr>
          <p:cNvPr id="3" name="Rectangle 2"/>
          <p:cNvSpPr/>
          <p:nvPr/>
        </p:nvSpPr>
        <p:spPr>
          <a:xfrm>
            <a:off x="5314950" y="1990725"/>
            <a:ext cx="1464333"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rPr>
              <a:t>NGINX</a:t>
            </a:r>
          </a:p>
        </p:txBody>
      </p:sp>
      <p:sp>
        <p:nvSpPr>
          <p:cNvPr id="4" name="Arrow: Right 3"/>
          <p:cNvSpPr/>
          <p:nvPr/>
        </p:nvSpPr>
        <p:spPr>
          <a:xfrm>
            <a:off x="6924675" y="2209800"/>
            <a:ext cx="978408" cy="4846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sp>
        <p:nvSpPr>
          <p:cNvPr id="5" name="Rectangle 4"/>
          <p:cNvSpPr/>
          <p:nvPr/>
        </p:nvSpPr>
        <p:spPr>
          <a:xfrm>
            <a:off x="5286375" y="3819525"/>
            <a:ext cx="1465472"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latin typeface="Arial"/>
              </a:rPr>
              <a:t>JENKINS</a:t>
            </a:r>
          </a:p>
        </p:txBody>
      </p:sp>
      <p:sp>
        <p:nvSpPr>
          <p:cNvPr id="6" name="Rectangle 5"/>
          <p:cNvSpPr/>
          <p:nvPr/>
        </p:nvSpPr>
        <p:spPr>
          <a:xfrm>
            <a:off x="2295525" y="3819525"/>
            <a:ext cx="1804029"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BITBUCKET</a:t>
            </a:r>
          </a:p>
        </p:txBody>
      </p:sp>
      <p:cxnSp>
        <p:nvCxnSpPr>
          <p:cNvPr id="8" name="Straight Arrow Connector 7"/>
          <p:cNvCxnSpPr/>
          <p:nvPr/>
        </p:nvCxnSpPr>
        <p:spPr>
          <a:xfrm>
            <a:off x="8877300" y="3571875"/>
            <a:ext cx="914400" cy="914400"/>
          </a:xfrm>
          <a:prstGeom prst="straightConnector1">
            <a:avLst/>
          </a:prstGeom>
          <a:solidFill>
            <a:schemeClr val="tx1"/>
          </a:solidFill>
          <a:ln>
            <a:no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9" name="Arrow: Right 8"/>
          <p:cNvSpPr/>
          <p:nvPr/>
        </p:nvSpPr>
        <p:spPr>
          <a:xfrm>
            <a:off x="6924675" y="4086225"/>
            <a:ext cx="978408" cy="4846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sp>
        <p:nvSpPr>
          <p:cNvPr id="10" name="Rectangle 9"/>
          <p:cNvSpPr/>
          <p:nvPr/>
        </p:nvSpPr>
        <p:spPr>
          <a:xfrm>
            <a:off x="8181975" y="2381250"/>
            <a:ext cx="1820173"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latin typeface="Arial"/>
              </a:rPr>
              <a:t>APP SERVER</a:t>
            </a:r>
            <a:endParaRPr lang="en-US">
              <a:solidFill>
                <a:srgbClr val="FFFFFF"/>
              </a:solidFill>
              <a:latin typeface="Arial"/>
            </a:endParaRPr>
          </a:p>
        </p:txBody>
      </p:sp>
      <p:pic>
        <p:nvPicPr>
          <p:cNvPr id="12" name="Picture 11" descr="vICOrL2U.png"/>
          <p:cNvPicPr>
            <a:picLocks noChangeAspect="1"/>
          </p:cNvPicPr>
          <p:nvPr/>
        </p:nvPicPr>
        <p:blipFill>
          <a:blip r:embed="rId3"/>
          <a:stretch>
            <a:fillRect/>
          </a:stretch>
        </p:blipFill>
        <p:spPr>
          <a:xfrm>
            <a:off x="11334750" y="3038475"/>
            <a:ext cx="672861" cy="672861"/>
          </a:xfrm>
          <a:prstGeom prst="rect">
            <a:avLst/>
          </a:prstGeom>
        </p:spPr>
      </p:pic>
      <p:sp>
        <p:nvSpPr>
          <p:cNvPr id="13" name="Arrow: Right 12"/>
          <p:cNvSpPr/>
          <p:nvPr/>
        </p:nvSpPr>
        <p:spPr>
          <a:xfrm>
            <a:off x="10191750" y="3133725"/>
            <a:ext cx="978408" cy="4846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sp>
        <p:nvSpPr>
          <p:cNvPr id="14" name="Arrow: Right 13"/>
          <p:cNvSpPr/>
          <p:nvPr/>
        </p:nvSpPr>
        <p:spPr>
          <a:xfrm>
            <a:off x="4295775" y="4057650"/>
            <a:ext cx="799981" cy="48418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pic>
        <p:nvPicPr>
          <p:cNvPr id="15" name="Picture 14" descr="end-user.png"/>
          <p:cNvPicPr>
            <a:picLocks noChangeAspect="1"/>
          </p:cNvPicPr>
          <p:nvPr/>
        </p:nvPicPr>
        <p:blipFill>
          <a:blip r:embed="rId4"/>
          <a:stretch>
            <a:fillRect/>
          </a:stretch>
        </p:blipFill>
        <p:spPr>
          <a:xfrm>
            <a:off x="2438400" y="1695450"/>
            <a:ext cx="1609071" cy="1283300"/>
          </a:xfrm>
          <a:prstGeom prst="rect">
            <a:avLst/>
          </a:prstGeom>
        </p:spPr>
      </p:pic>
      <p:sp>
        <p:nvSpPr>
          <p:cNvPr id="16" name="Arrow: Right 15"/>
          <p:cNvSpPr/>
          <p:nvPr/>
        </p:nvSpPr>
        <p:spPr>
          <a:xfrm>
            <a:off x="4162425" y="2219325"/>
            <a:ext cx="978408" cy="4846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sp>
        <p:nvSpPr>
          <p:cNvPr id="17" name="Rectangle 16"/>
          <p:cNvSpPr/>
          <p:nvPr/>
        </p:nvSpPr>
        <p:spPr>
          <a:xfrm>
            <a:off x="8181975" y="3486150"/>
            <a:ext cx="1820173"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latin typeface="Arial"/>
              </a:rPr>
              <a:t>APP SERVER</a:t>
            </a:r>
            <a:endParaRPr lang="en-US">
              <a:solidFill>
                <a:srgbClr val="FFFFFF"/>
              </a:solidFill>
              <a:latin typeface="Arial"/>
            </a:endParaRPr>
          </a:p>
        </p:txBody>
      </p:sp>
      <p:pic>
        <p:nvPicPr>
          <p:cNvPr id="18" name="Picture 17" descr="226px-Jenkins_logo.svg.png"/>
          <p:cNvPicPr>
            <a:picLocks noChangeAspect="1"/>
          </p:cNvPicPr>
          <p:nvPr/>
        </p:nvPicPr>
        <p:blipFill>
          <a:blip r:embed="rId5"/>
          <a:stretch>
            <a:fillRect/>
          </a:stretch>
        </p:blipFill>
        <p:spPr>
          <a:xfrm>
            <a:off x="8105775" y="4467225"/>
            <a:ext cx="479686" cy="658843"/>
          </a:xfrm>
          <a:prstGeom prst="rect">
            <a:avLst/>
          </a:prstGeom>
        </p:spPr>
      </p:pic>
      <p:sp>
        <p:nvSpPr>
          <p:cNvPr id="19" name="TextBox 18"/>
          <p:cNvSpPr txBox="1"/>
          <p:nvPr/>
        </p:nvSpPr>
        <p:spPr>
          <a:xfrm>
            <a:off x="8553450" y="4629150"/>
            <a:ext cx="2096219" cy="307975"/>
          </a:xfrm>
          <a:prstGeom prst="rect">
            <a:avLst/>
          </a:prstGeom>
        </p:spPr>
        <p:txBody>
          <a:bodyPr rtlCol="0">
            <a:spAutoFit/>
          </a:bodyPr>
          <a:lstStyle/>
          <a:p>
            <a:pPr algn="ctr"/>
            <a:r>
              <a:rPr lang="en-US" sz="1400" b="1"/>
              <a:t>Jenkins Build Slaves</a:t>
            </a:r>
            <a:endParaRPr lang="en-US" sz="1400" b="1">
              <a:solidFill>
                <a:srgbClr val="000000"/>
              </a:solidFill>
              <a:latin typeface="Arial"/>
            </a:endParaRPr>
          </a:p>
        </p:txBody>
      </p:sp>
      <p:pic>
        <p:nvPicPr>
          <p:cNvPr id="20" name="Picture 19" descr="Developer-Icon.png"/>
          <p:cNvPicPr>
            <a:picLocks noChangeAspect="1"/>
          </p:cNvPicPr>
          <p:nvPr/>
        </p:nvPicPr>
        <p:blipFill>
          <a:blip r:embed="rId6"/>
          <a:stretch>
            <a:fillRect/>
          </a:stretch>
        </p:blipFill>
        <p:spPr>
          <a:xfrm>
            <a:off x="276225" y="3849688"/>
            <a:ext cx="1125877" cy="1069196"/>
          </a:xfrm>
          <a:prstGeom prst="rect">
            <a:avLst/>
          </a:prstGeom>
        </p:spPr>
      </p:pic>
      <p:sp>
        <p:nvSpPr>
          <p:cNvPr id="21" name="Arrow: Right 20"/>
          <p:cNvSpPr/>
          <p:nvPr/>
        </p:nvSpPr>
        <p:spPr>
          <a:xfrm>
            <a:off x="1435759" y="4038600"/>
            <a:ext cx="751816" cy="48577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sp>
        <p:nvSpPr>
          <p:cNvPr id="22" name="TextBox 21"/>
          <p:cNvSpPr txBox="1"/>
          <p:nvPr/>
        </p:nvSpPr>
        <p:spPr>
          <a:xfrm>
            <a:off x="1816759" y="4739676"/>
            <a:ext cx="2743200" cy="646331"/>
          </a:xfrm>
          <a:prstGeom prst="rect">
            <a:avLst/>
          </a:prstGeom>
        </p:spPr>
        <p:txBody>
          <a:bodyPr rtlCol="0">
            <a:spAutoFit/>
          </a:bodyPr>
          <a:lstStyle/>
          <a:p>
            <a:pPr algn="ctr"/>
            <a:r>
              <a:rPr lang="en-US" b="1">
                <a:solidFill>
                  <a:srgbClr val="000000"/>
                </a:solidFill>
                <a:latin typeface="Arial"/>
              </a:rPr>
              <a:t>Source Code Management</a:t>
            </a:r>
            <a:endParaRPr lang="en-US" sz="1600" b="1">
              <a:solidFill>
                <a:srgbClr val="000000"/>
              </a:solidFill>
              <a:latin typeface="Arial"/>
            </a:endParaRPr>
          </a:p>
        </p:txBody>
      </p:sp>
      <p:sp>
        <p:nvSpPr>
          <p:cNvPr id="24" name="TextBox 23"/>
          <p:cNvSpPr txBox="1"/>
          <p:nvPr/>
        </p:nvSpPr>
        <p:spPr>
          <a:xfrm>
            <a:off x="4690253" y="4739676"/>
            <a:ext cx="2743200" cy="646331"/>
          </a:xfrm>
          <a:prstGeom prst="rect">
            <a:avLst/>
          </a:prstGeom>
        </p:spPr>
        <p:txBody>
          <a:bodyPr rtlCol="0">
            <a:spAutoFit/>
          </a:bodyPr>
          <a:lstStyle/>
          <a:p>
            <a:pPr algn="ctr"/>
            <a:r>
              <a:rPr lang="en-US" b="1">
                <a:solidFill>
                  <a:srgbClr val="000000"/>
                </a:solidFill>
                <a:latin typeface="Arial"/>
              </a:rPr>
              <a:t>Build </a:t>
            </a:r>
            <a:r>
              <a:rPr lang="en-US" b="1">
                <a:latin typeface="Arial"/>
              </a:rPr>
              <a:t/>
            </a:r>
            <a:br>
              <a:rPr lang="en-US" b="1">
                <a:latin typeface="Arial"/>
              </a:rPr>
            </a:br>
            <a:r>
              <a:rPr lang="en-US" b="1">
                <a:solidFill>
                  <a:srgbClr val="000000"/>
                </a:solidFill>
                <a:latin typeface="Arial"/>
              </a:rPr>
              <a:t>Toolset</a:t>
            </a:r>
          </a:p>
        </p:txBody>
      </p:sp>
    </p:spTree>
    <p:extLst>
      <p:ext uri="{BB962C8B-B14F-4D97-AF65-F5344CB8AC3E}">
        <p14:creationId xmlns:p14="http://schemas.microsoft.com/office/powerpoint/2010/main" val="361312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19" y="361950"/>
            <a:ext cx="12197318" cy="604007"/>
          </a:xfrm>
        </p:spPr>
        <p:txBody>
          <a:bodyPr/>
          <a:lstStyle/>
          <a:p>
            <a:r>
              <a:rPr lang="en-US" dirty="0"/>
              <a:t>Buttercup Go </a:t>
            </a:r>
            <a:r>
              <a:rPr lang="en-US" dirty="0" smtClean="0"/>
              <a:t>Workshop </a:t>
            </a:r>
            <a:r>
              <a:rPr lang="en-US" dirty="0"/>
              <a:t>Layout</a:t>
            </a:r>
          </a:p>
        </p:txBody>
      </p:sp>
      <p:sp>
        <p:nvSpPr>
          <p:cNvPr id="5" name="Rectangle 4"/>
          <p:cNvSpPr/>
          <p:nvPr/>
        </p:nvSpPr>
        <p:spPr>
          <a:xfrm>
            <a:off x="6285722" y="3931967"/>
            <a:ext cx="1864226"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latin typeface="Arial"/>
              </a:rPr>
              <a:t>JENKINS</a:t>
            </a:r>
          </a:p>
        </p:txBody>
      </p:sp>
      <p:sp>
        <p:nvSpPr>
          <p:cNvPr id="6" name="Rectangle 5"/>
          <p:cNvSpPr/>
          <p:nvPr/>
        </p:nvSpPr>
        <p:spPr>
          <a:xfrm>
            <a:off x="3434572" y="3931967"/>
            <a:ext cx="1804029"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BITBUCKET</a:t>
            </a:r>
          </a:p>
        </p:txBody>
      </p:sp>
      <p:cxnSp>
        <p:nvCxnSpPr>
          <p:cNvPr id="8" name="Straight Arrow Connector 7"/>
          <p:cNvCxnSpPr/>
          <p:nvPr/>
        </p:nvCxnSpPr>
        <p:spPr>
          <a:xfrm>
            <a:off x="7658100" y="3571875"/>
            <a:ext cx="914400" cy="914400"/>
          </a:xfrm>
          <a:prstGeom prst="straightConnector1">
            <a:avLst/>
          </a:prstGeom>
          <a:solidFill>
            <a:schemeClr val="tx1"/>
          </a:solidFill>
          <a:ln>
            <a:no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9" name="Arrow: Right 8"/>
          <p:cNvSpPr/>
          <p:nvPr/>
        </p:nvSpPr>
        <p:spPr>
          <a:xfrm>
            <a:off x="8521827" y="3340384"/>
            <a:ext cx="1051365" cy="4846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grpSp>
        <p:nvGrpSpPr>
          <p:cNvPr id="26" name="Group 25"/>
          <p:cNvGrpSpPr/>
          <p:nvPr/>
        </p:nvGrpSpPr>
        <p:grpSpPr>
          <a:xfrm>
            <a:off x="6197323" y="2191570"/>
            <a:ext cx="1952625" cy="1028699"/>
            <a:chOff x="7966075" y="2314575"/>
            <a:chExt cx="1952625" cy="1028699"/>
          </a:xfrm>
        </p:grpSpPr>
        <p:sp>
          <p:nvSpPr>
            <p:cNvPr id="3" name="Rectangle 2"/>
            <p:cNvSpPr/>
            <p:nvPr/>
          </p:nvSpPr>
          <p:spPr>
            <a:xfrm>
              <a:off x="7966075" y="2314575"/>
              <a:ext cx="1952625" cy="1028699"/>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10" name="Rectangle 9"/>
            <p:cNvSpPr/>
            <p:nvPr/>
          </p:nvSpPr>
          <p:spPr>
            <a:xfrm>
              <a:off x="8042275" y="2381250"/>
              <a:ext cx="1820173"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Arial"/>
                </a:rPr>
                <a:t>APP SERVER</a:t>
              </a:r>
              <a:endParaRPr lang="en-US" dirty="0">
                <a:solidFill>
                  <a:srgbClr val="FFFFFF"/>
                </a:solidFill>
                <a:latin typeface="Arial"/>
              </a:endParaRPr>
            </a:p>
          </p:txBody>
        </p:sp>
      </p:grpSp>
      <p:pic>
        <p:nvPicPr>
          <p:cNvPr id="12" name="Picture 11" descr="vICOrL2U.png"/>
          <p:cNvPicPr>
            <a:picLocks noChangeAspect="1"/>
          </p:cNvPicPr>
          <p:nvPr/>
        </p:nvPicPr>
        <p:blipFill>
          <a:blip r:embed="rId3"/>
          <a:stretch>
            <a:fillRect/>
          </a:stretch>
        </p:blipFill>
        <p:spPr>
          <a:xfrm>
            <a:off x="9673112" y="3166521"/>
            <a:ext cx="940071" cy="940071"/>
          </a:xfrm>
          <a:prstGeom prst="rect">
            <a:avLst/>
          </a:prstGeom>
        </p:spPr>
      </p:pic>
      <p:sp>
        <p:nvSpPr>
          <p:cNvPr id="14" name="Arrow: Right 13"/>
          <p:cNvSpPr/>
          <p:nvPr/>
        </p:nvSpPr>
        <p:spPr>
          <a:xfrm>
            <a:off x="5434822" y="4170092"/>
            <a:ext cx="799981" cy="48418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pic>
        <p:nvPicPr>
          <p:cNvPr id="15" name="Picture 14" descr="end-user.png"/>
          <p:cNvPicPr>
            <a:picLocks noChangeAspect="1"/>
          </p:cNvPicPr>
          <p:nvPr/>
        </p:nvPicPr>
        <p:blipFill>
          <a:blip r:embed="rId4"/>
          <a:stretch>
            <a:fillRect/>
          </a:stretch>
        </p:blipFill>
        <p:spPr>
          <a:xfrm>
            <a:off x="642015" y="1879642"/>
            <a:ext cx="1609071" cy="1283300"/>
          </a:xfrm>
          <a:prstGeom prst="rect">
            <a:avLst/>
          </a:prstGeom>
        </p:spPr>
      </p:pic>
      <p:sp>
        <p:nvSpPr>
          <p:cNvPr id="16" name="Arrow: Right 15"/>
          <p:cNvSpPr/>
          <p:nvPr/>
        </p:nvSpPr>
        <p:spPr>
          <a:xfrm>
            <a:off x="2251085" y="2360102"/>
            <a:ext cx="3946237" cy="4846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pic>
        <p:nvPicPr>
          <p:cNvPr id="20" name="Picture 19" descr="Developer-Icon.png"/>
          <p:cNvPicPr>
            <a:picLocks noChangeAspect="1"/>
          </p:cNvPicPr>
          <p:nvPr/>
        </p:nvPicPr>
        <p:blipFill>
          <a:blip r:embed="rId5"/>
          <a:stretch>
            <a:fillRect/>
          </a:stretch>
        </p:blipFill>
        <p:spPr>
          <a:xfrm>
            <a:off x="883611" y="3877588"/>
            <a:ext cx="1125877" cy="1069196"/>
          </a:xfrm>
          <a:prstGeom prst="rect">
            <a:avLst/>
          </a:prstGeom>
        </p:spPr>
      </p:pic>
      <p:sp>
        <p:nvSpPr>
          <p:cNvPr id="21" name="Arrow: Right 20"/>
          <p:cNvSpPr/>
          <p:nvPr/>
        </p:nvSpPr>
        <p:spPr>
          <a:xfrm>
            <a:off x="2251086" y="4151042"/>
            <a:ext cx="1075536" cy="48577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sp>
        <p:nvSpPr>
          <p:cNvPr id="22" name="TextBox 21"/>
          <p:cNvSpPr txBox="1"/>
          <p:nvPr/>
        </p:nvSpPr>
        <p:spPr>
          <a:xfrm>
            <a:off x="2955806" y="4852118"/>
            <a:ext cx="2743200" cy="646331"/>
          </a:xfrm>
          <a:prstGeom prst="rect">
            <a:avLst/>
          </a:prstGeom>
        </p:spPr>
        <p:txBody>
          <a:bodyPr rtlCol="0">
            <a:spAutoFit/>
          </a:bodyPr>
          <a:lstStyle/>
          <a:p>
            <a:pPr algn="ctr"/>
            <a:r>
              <a:rPr lang="en-US" b="1">
                <a:solidFill>
                  <a:srgbClr val="000000"/>
                </a:solidFill>
                <a:latin typeface="Arial"/>
              </a:rPr>
              <a:t>Source Code Management</a:t>
            </a:r>
            <a:endParaRPr lang="en-US" sz="1600" b="1">
              <a:solidFill>
                <a:srgbClr val="000000"/>
              </a:solidFill>
              <a:latin typeface="Arial"/>
            </a:endParaRPr>
          </a:p>
        </p:txBody>
      </p:sp>
      <p:sp>
        <p:nvSpPr>
          <p:cNvPr id="24" name="TextBox 23"/>
          <p:cNvSpPr txBox="1"/>
          <p:nvPr/>
        </p:nvSpPr>
        <p:spPr>
          <a:xfrm>
            <a:off x="5829300" y="4852118"/>
            <a:ext cx="2743200" cy="646331"/>
          </a:xfrm>
          <a:prstGeom prst="rect">
            <a:avLst/>
          </a:prstGeom>
        </p:spPr>
        <p:txBody>
          <a:bodyPr rtlCol="0">
            <a:spAutoFit/>
          </a:bodyPr>
          <a:lstStyle/>
          <a:p>
            <a:pPr algn="ctr"/>
            <a:r>
              <a:rPr lang="en-US" b="1">
                <a:solidFill>
                  <a:srgbClr val="000000"/>
                </a:solidFill>
                <a:latin typeface="Arial"/>
              </a:rPr>
              <a:t>Build </a:t>
            </a:r>
            <a:r>
              <a:rPr lang="en-US" b="1">
                <a:latin typeface="Arial"/>
              </a:rPr>
              <a:t/>
            </a:r>
            <a:br>
              <a:rPr lang="en-US" b="1">
                <a:latin typeface="Arial"/>
              </a:rPr>
            </a:br>
            <a:r>
              <a:rPr lang="en-US" b="1">
                <a:solidFill>
                  <a:srgbClr val="000000"/>
                </a:solidFill>
                <a:latin typeface="Arial"/>
              </a:rPr>
              <a:t>Toolset</a:t>
            </a:r>
          </a:p>
        </p:txBody>
      </p:sp>
      <p:sp>
        <p:nvSpPr>
          <p:cNvPr id="25" name="Rectangle 24"/>
          <p:cNvSpPr/>
          <p:nvPr/>
        </p:nvSpPr>
        <p:spPr>
          <a:xfrm>
            <a:off x="2499206" y="1569400"/>
            <a:ext cx="8453393" cy="45393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dirty="0" smtClean="0">
                <a:solidFill>
                  <a:schemeClr val="accent5"/>
                </a:solidFill>
              </a:rPr>
              <a:t>Docker Network (</a:t>
            </a:r>
            <a:r>
              <a:rPr lang="en-US" sz="2000" dirty="0" err="1" smtClean="0">
                <a:solidFill>
                  <a:schemeClr val="accent5"/>
                </a:solidFill>
              </a:rPr>
              <a:t>appdev_workshop</a:t>
            </a:r>
            <a:r>
              <a:rPr lang="en-US" sz="2000" dirty="0" smtClean="0">
                <a:solidFill>
                  <a:schemeClr val="accent5"/>
                </a:solidFill>
              </a:rPr>
              <a:t>)</a:t>
            </a:r>
            <a:endParaRPr lang="en-US" sz="2000" dirty="0">
              <a:solidFill>
                <a:schemeClr val="accent5"/>
              </a:solidFill>
            </a:endParaRPr>
          </a:p>
        </p:txBody>
      </p:sp>
      <p:sp>
        <p:nvSpPr>
          <p:cNvPr id="27" name="Rectangle 26"/>
          <p:cNvSpPr/>
          <p:nvPr/>
        </p:nvSpPr>
        <p:spPr>
          <a:xfrm>
            <a:off x="6230328" y="3874817"/>
            <a:ext cx="1952625" cy="1028699"/>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28" name="Rectangle 27"/>
          <p:cNvSpPr/>
          <p:nvPr/>
        </p:nvSpPr>
        <p:spPr>
          <a:xfrm>
            <a:off x="3351093" y="3874817"/>
            <a:ext cx="1952625" cy="1028699"/>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29" name="Rectangle 28"/>
          <p:cNvSpPr/>
          <p:nvPr/>
        </p:nvSpPr>
        <p:spPr>
          <a:xfrm>
            <a:off x="9610725" y="3117584"/>
            <a:ext cx="1056175" cy="1028699"/>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30" name="Arrow: Right 8"/>
          <p:cNvSpPr/>
          <p:nvPr/>
        </p:nvSpPr>
        <p:spPr>
          <a:xfrm rot="16200000">
            <a:off x="6951726" y="3293140"/>
            <a:ext cx="579120" cy="4846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spTree>
    <p:extLst>
      <p:ext uri="{BB962C8B-B14F-4D97-AF65-F5344CB8AC3E}">
        <p14:creationId xmlns:p14="http://schemas.microsoft.com/office/powerpoint/2010/main" val="32815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ustom Design">
  <a:themeElements>
    <a:clrScheme name="Splunk 2017 - 2">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sz="24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plunk-Corp-2017-ALPHA-103" id="{52C95D3E-07F4-EA49-A724-51F4EECEC351}" vid="{D2EB3C72-452B-E542-8963-A920A58DDF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4237</TotalTime>
  <Words>1305</Words>
  <Application>Microsoft Macintosh PowerPoint</Application>
  <PresentationFormat>Widescreen</PresentationFormat>
  <Paragraphs>417</Paragraphs>
  <Slides>58</Slides>
  <Notes>45</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.LucidaGrandeUI</vt:lpstr>
      <vt:lpstr>Arial Black</vt:lpstr>
      <vt:lpstr>Calibri</vt:lpstr>
      <vt:lpstr>Courier New</vt:lpstr>
      <vt:lpstr>Lucida Grande</vt:lpstr>
      <vt:lpstr>Mangal</vt:lpstr>
      <vt:lpstr>Monaco</vt:lpstr>
      <vt:lpstr>Wingdings</vt:lpstr>
      <vt:lpstr>Wingdings 3</vt:lpstr>
      <vt:lpstr>Arial</vt:lpstr>
      <vt:lpstr>Custom Design</vt:lpstr>
      <vt:lpstr>Splunk Modern Application Development Workshop</vt:lpstr>
      <vt:lpstr>Safe Harbor Statement</vt:lpstr>
      <vt:lpstr>Technology Level Set</vt:lpstr>
      <vt:lpstr>Today’s Lab Outline</vt:lpstr>
      <vt:lpstr>Buttercup-Go</vt:lpstr>
      <vt:lpstr>Buttercup Go!</vt:lpstr>
      <vt:lpstr>Modern Architecture</vt:lpstr>
      <vt:lpstr>Buttercup Go Technology Layout</vt:lpstr>
      <vt:lpstr>Buttercup Go Workshop Layout</vt:lpstr>
      <vt:lpstr>Demo Environment</vt:lpstr>
      <vt:lpstr>Docker-ized!</vt:lpstr>
      <vt:lpstr>and it all runs in AWS</vt:lpstr>
      <vt:lpstr>Modern App Dev Tools</vt:lpstr>
      <vt:lpstr>Bitbucket (Source Code Management)</vt:lpstr>
      <vt:lpstr>Source Code Management (Bitbucket/GitHub)</vt:lpstr>
      <vt:lpstr>Making Changes...There's a Process</vt:lpstr>
      <vt:lpstr>Automated Deployment - CI/CD using Jenkins</vt:lpstr>
      <vt:lpstr>Authentication</vt:lpstr>
      <vt:lpstr>How it works from the user’s perspective </vt:lpstr>
      <vt:lpstr>How Auth0 really works</vt:lpstr>
      <vt:lpstr>What can I see in Splunk?</vt:lpstr>
      <vt:lpstr>Data Gathering</vt:lpstr>
      <vt:lpstr>Splunk HTTP Event Collector (HEC)</vt:lpstr>
      <vt:lpstr>Capture Business Metrics from the App via HEC</vt:lpstr>
      <vt:lpstr>End User Experience - Boomerang.js &amp; HEC</vt:lpstr>
      <vt:lpstr>End User Experience - Mint.js</vt:lpstr>
      <vt:lpstr>APM – New Relic</vt:lpstr>
      <vt:lpstr>How does this all Fit Together?</vt:lpstr>
      <vt:lpstr>Build Chain Automation</vt:lpstr>
      <vt:lpstr>Run &amp; Monitor</vt:lpstr>
      <vt:lpstr>DevOps + Application Monitoring</vt:lpstr>
      <vt:lpstr>Bringing It Together for DevOps</vt:lpstr>
      <vt:lpstr>Bringing It Together for Business &amp; Users</vt:lpstr>
      <vt:lpstr>Realtime Gaming Metrics</vt:lpstr>
      <vt:lpstr>Let’s Get Started Already…</vt:lpstr>
      <vt:lpstr>Break!</vt:lpstr>
      <vt:lpstr>Ready for some Fun ?</vt:lpstr>
      <vt:lpstr>Node.js – Server and Client</vt:lpstr>
      <vt:lpstr>Module 1: Installation &amp; Startup</vt:lpstr>
      <vt:lpstr>Module 2: Environment Verification</vt:lpstr>
      <vt:lpstr>Your local file system</vt:lpstr>
      <vt:lpstr>Module 3: Modifying the Game Images</vt:lpstr>
      <vt:lpstr>Before and After…</vt:lpstr>
      <vt:lpstr>Module 4: Adding End User Monitoring with Boomerang.js &amp; HEC</vt:lpstr>
      <vt:lpstr>Before and After…</vt:lpstr>
      <vt:lpstr>Module 5: HEC in High Volume Environments</vt:lpstr>
      <vt:lpstr>Before and After…</vt:lpstr>
      <vt:lpstr>Dashboard Metrics for Fast Mode</vt:lpstr>
      <vt:lpstr>Module 6: Adding an APM Tool – New Relic</vt:lpstr>
      <vt:lpstr>Before and After…</vt:lpstr>
      <vt:lpstr>Module 7: Examing Gaming (Business) Metrics</vt:lpstr>
      <vt:lpstr>Module 7a: Real Time Metrics Collection</vt:lpstr>
      <vt:lpstr>Wrapping Up…</vt:lpstr>
      <vt:lpstr>Splunk with Modern Application Development</vt:lpstr>
      <vt:lpstr>PowerPoint Presentation</vt:lpstr>
      <vt:lpstr>Bringing It Together for Business &amp; Users</vt:lpstr>
      <vt:lpstr>Module 8: Take away from workshop</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Splunk Modern Application Development Workshop</dc:title>
  <cp:lastModifiedBy>Domnick Eger</cp:lastModifiedBy>
  <cp:revision>98</cp:revision>
  <dcterms:modified xsi:type="dcterms:W3CDTF">2017-08-16T13:14:39Z</dcterms:modified>
</cp:coreProperties>
</file>